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0" r:id="rId1"/>
  </p:sldMasterIdLst>
  <p:notesMasterIdLst>
    <p:notesMasterId r:id="rId20"/>
  </p:notesMasterIdLst>
  <p:sldIdLst>
    <p:sldId id="256" r:id="rId2"/>
    <p:sldId id="257" r:id="rId3"/>
    <p:sldId id="258" r:id="rId4"/>
    <p:sldId id="307" r:id="rId5"/>
    <p:sldId id="308" r:id="rId6"/>
    <p:sldId id="282" r:id="rId7"/>
    <p:sldId id="284" r:id="rId8"/>
    <p:sldId id="309" r:id="rId9"/>
    <p:sldId id="310" r:id="rId10"/>
    <p:sldId id="311" r:id="rId11"/>
    <p:sldId id="312" r:id="rId12"/>
    <p:sldId id="321" r:id="rId13"/>
    <p:sldId id="317" r:id="rId14"/>
    <p:sldId id="318" r:id="rId15"/>
    <p:sldId id="319" r:id="rId16"/>
    <p:sldId id="322" r:id="rId17"/>
    <p:sldId id="313" r:id="rId18"/>
    <p:sldId id="320" r:id="rId19"/>
  </p:sldIdLst>
  <p:sldSz cx="9144000" cy="6858000" type="screen4x3"/>
  <p:notesSz cx="68580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361" autoAdjust="0"/>
  </p:normalViewPr>
  <p:slideViewPr>
    <p:cSldViewPr snapToGrid="0">
      <p:cViewPr varScale="1">
        <p:scale>
          <a:sx n="71" d="100"/>
          <a:sy n="71" d="100"/>
        </p:scale>
        <p:origin x="84" y="408"/>
      </p:cViewPr>
      <p:guideLst>
        <p:guide orient="horz" pos="2160"/>
        <p:guide pos="2880"/>
      </p:guideLst>
    </p:cSldViewPr>
  </p:slideViewPr>
  <p:notesTextViewPr>
    <p:cViewPr>
      <p:scale>
        <a:sx n="1" d="1"/>
        <a:sy n="1" d="1"/>
      </p:scale>
      <p:origin x="0" y="-284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2971799" cy="46482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799" cy="464820"/>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1" y="4415790"/>
            <a:ext cx="5486399" cy="418338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8829967"/>
            <a:ext cx="2971799" cy="46482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829967"/>
            <a:ext cx="2971799" cy="46482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leanenergyus.org/cca-by-state/"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1:notes"/>
          <p:cNvSpPr txBox="1">
            <a:spLocks noGrp="1"/>
          </p:cNvSpPr>
          <p:nvPr>
            <p:ph type="body" idx="1"/>
          </p:nvPr>
        </p:nvSpPr>
        <p:spPr>
          <a:xfrm>
            <a:off x="685800" y="4415790"/>
            <a:ext cx="5486400" cy="4183380"/>
          </a:xfrm>
          <a:prstGeom prst="rect">
            <a:avLst/>
          </a:prstGeom>
          <a:noFill/>
          <a:ln>
            <a:noFill/>
          </a:ln>
        </p:spPr>
        <p:txBody>
          <a:bodyPr spcFirstLastPara="1" wrap="square" lIns="91425" tIns="91425" rIns="91425" bIns="91425" anchor="t" anchorCtr="0">
            <a:noAutofit/>
          </a:bodyPr>
          <a:lstStyle/>
          <a:p>
            <a:pPr marL="342900" marR="0" lvl="0" indent="-13970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p:txBody>
      </p:sp>
      <p:sp>
        <p:nvSpPr>
          <p:cNvPr id="224" name="Google Shape;224;p1:notes"/>
          <p:cNvSpPr txBox="1">
            <a:spLocks noGrp="1"/>
          </p:cNvSpPr>
          <p:nvPr>
            <p:ph type="sldNum" idx="12"/>
          </p:nvPr>
        </p:nvSpPr>
        <p:spPr>
          <a:xfrm>
            <a:off x="3884612" y="8829967"/>
            <a:ext cx="2971800" cy="46482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US" sz="14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Shape 394"/>
          <p:cNvSpPr>
            <a:spLocks noGrp="1" noRot="1" noChangeAspect="1"/>
          </p:cNvSpPr>
          <p:nvPr>
            <p:ph type="sldImg" idx="2"/>
          </p:nvPr>
        </p:nvSpPr>
        <p:spPr>
          <a:xfrm>
            <a:off x="1106488" y="695325"/>
            <a:ext cx="4646612"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5" name="Shape 395"/>
          <p:cNvSpPr txBox="1">
            <a:spLocks noGrp="1"/>
          </p:cNvSpPr>
          <p:nvPr>
            <p:ph type="body" idx="1"/>
          </p:nvPr>
        </p:nvSpPr>
        <p:spPr>
          <a:xfrm>
            <a:off x="685801" y="4415790"/>
            <a:ext cx="5486399" cy="4183380"/>
          </a:xfrm>
          <a:prstGeom prst="rect">
            <a:avLst/>
          </a:prstGeom>
          <a:noFill/>
          <a:ln>
            <a:noFill/>
          </a:ln>
        </p:spPr>
        <p:txBody>
          <a:bodyPr lIns="91425" tIns="45700" rIns="91425" bIns="45700" anchor="t" anchorCtr="0">
            <a:noAutofit/>
          </a:bodyPr>
          <a:lstStyle/>
          <a:p>
            <a:pPr marL="163502" lvl="0" indent="-150802" rtl="0">
              <a:lnSpc>
                <a:spcPct val="110000"/>
              </a:lnSpc>
              <a:spcBef>
                <a:spcPts val="400"/>
              </a:spcBef>
              <a:spcAft>
                <a:spcPts val="400"/>
              </a:spcAft>
              <a:buClr>
                <a:schemeClr val="dk1"/>
              </a:buClr>
              <a:buSzPct val="100000"/>
              <a:buFont typeface="Arial"/>
              <a:buChar char="•"/>
            </a:pPr>
            <a:r>
              <a:rPr lang="en-US" sz="1000" dirty="0">
                <a:latin typeface="Arial"/>
                <a:ea typeface="Arial"/>
                <a:cs typeface="Arial"/>
                <a:sym typeface="Arial"/>
              </a:rPr>
              <a:t>Stanford engineers develop state-by-state plan to convert U.S. to 100% clean, renewable energy by 2050 – The Solutions Project</a:t>
            </a:r>
          </a:p>
          <a:p>
            <a:pPr marL="163502" lvl="0" indent="-150802" rtl="0">
              <a:lnSpc>
                <a:spcPct val="115000"/>
              </a:lnSpc>
              <a:spcBef>
                <a:spcPts val="1500"/>
              </a:spcBef>
              <a:spcAft>
                <a:spcPts val="1500"/>
              </a:spcAft>
              <a:buClr>
                <a:schemeClr val="dk1"/>
              </a:buClr>
              <a:buSzPct val="100000"/>
              <a:buFont typeface="Arial"/>
              <a:buChar char="•"/>
            </a:pPr>
            <a:r>
              <a:rPr lang="en-US" sz="1000" i="1" dirty="0">
                <a:solidFill>
                  <a:srgbClr val="3F3C30"/>
                </a:solidFill>
                <a:latin typeface="Arial"/>
                <a:ea typeface="Arial"/>
                <a:cs typeface="Arial"/>
                <a:sym typeface="Arial"/>
              </a:rPr>
              <a:t>Mark Z. Jacobson and colleagues show that it's technically possible for each state to replace fossil fuel energy with entirely clean, renewable energy.</a:t>
            </a:r>
          </a:p>
          <a:p>
            <a:pPr marL="163502" marR="0" lvl="0" indent="-150802" algn="l" rtl="0">
              <a:spcBef>
                <a:spcPts val="0"/>
              </a:spcBef>
              <a:buClr>
                <a:schemeClr val="dk1"/>
              </a:buClr>
              <a:buSzPct val="100000"/>
              <a:buFont typeface="Arial"/>
              <a:buChar char="•"/>
            </a:pPr>
            <a:r>
              <a:rPr lang="en-US" sz="1000" b="0" i="0" u="none" strike="noStrike" cap="none" dirty="0">
                <a:solidFill>
                  <a:schemeClr val="dk1"/>
                </a:solidFill>
                <a:latin typeface="Arial"/>
                <a:ea typeface="Arial"/>
                <a:cs typeface="Arial"/>
                <a:sym typeface="Arial"/>
              </a:rPr>
              <a:t>Our vision is to accelerate clean energy and energy savings in our homes buildin</a:t>
            </a:r>
            <a:r>
              <a:rPr lang="en-US" sz="1000" dirty="0">
                <a:latin typeface="Arial"/>
                <a:ea typeface="Arial"/>
                <a:cs typeface="Arial"/>
                <a:sym typeface="Arial"/>
              </a:rPr>
              <a:t>g</a:t>
            </a:r>
            <a:r>
              <a:rPr lang="en-US" sz="1000" b="0" i="0" u="none" strike="noStrike" cap="none" dirty="0">
                <a:solidFill>
                  <a:schemeClr val="dk1"/>
                </a:solidFill>
                <a:latin typeface="Arial"/>
                <a:ea typeface="Arial"/>
                <a:cs typeface="Arial"/>
                <a:sym typeface="Arial"/>
              </a:rPr>
              <a:t>s and cars to squeeze out dirty energy power our country with 100% renewable energy by 2050</a:t>
            </a:r>
          </a:p>
          <a:p>
            <a:pPr marL="163502" marR="0" lvl="0" indent="-150802" algn="l" rtl="0">
              <a:spcBef>
                <a:spcPts val="0"/>
              </a:spcBef>
              <a:buClr>
                <a:schemeClr val="dk1"/>
              </a:buClr>
              <a:buSzPct val="100000"/>
              <a:buFont typeface="Arial"/>
              <a:buChar char="•"/>
            </a:pPr>
            <a:r>
              <a:rPr lang="en-US" sz="1000" b="0" i="0" u="none" strike="noStrike" cap="none" dirty="0">
                <a:solidFill>
                  <a:schemeClr val="dk1"/>
                </a:solidFill>
                <a:latin typeface="Arial"/>
                <a:ea typeface="Arial"/>
                <a:cs typeface="Arial"/>
                <a:sym typeface="Arial"/>
              </a:rPr>
              <a:t>Every car, train and bus will run on electricity, and that electricity will be generated by wind and solar.</a:t>
            </a:r>
          </a:p>
          <a:p>
            <a:pPr marL="163502" marR="0" lvl="0" indent="-150802" algn="l" rtl="0">
              <a:spcBef>
                <a:spcPts val="0"/>
              </a:spcBef>
              <a:buClr>
                <a:schemeClr val="dk1"/>
              </a:buClr>
              <a:buSzPct val="100000"/>
              <a:buFont typeface="Arial"/>
              <a:buChar char="•"/>
            </a:pPr>
            <a:r>
              <a:rPr lang="en-US" sz="1000" b="0" i="0" u="none" strike="noStrike" cap="none" dirty="0">
                <a:solidFill>
                  <a:schemeClr val="dk1"/>
                </a:solidFill>
                <a:latin typeface="Arial"/>
                <a:ea typeface="Arial"/>
                <a:cs typeface="Arial"/>
                <a:sym typeface="Arial"/>
              </a:rPr>
              <a:t>Those cars and trains and buses won’t just be for transportation, they’ll be massive mobile storage solutions that will help to manage an increasingly distributed grid.</a:t>
            </a:r>
          </a:p>
          <a:p>
            <a:pPr marL="163502" marR="0" lvl="0" indent="-150802" algn="l" rtl="0">
              <a:spcBef>
                <a:spcPts val="0"/>
              </a:spcBef>
              <a:buClr>
                <a:schemeClr val="dk1"/>
              </a:buClr>
              <a:buSzPct val="100000"/>
              <a:buFont typeface="Arial"/>
              <a:buChar char="•"/>
            </a:pPr>
            <a:r>
              <a:rPr lang="en-US" sz="1000" b="0" i="0" u="none" strike="noStrike" cap="none" dirty="0">
                <a:solidFill>
                  <a:schemeClr val="dk1"/>
                </a:solidFill>
                <a:latin typeface="Arial"/>
                <a:ea typeface="Arial"/>
                <a:cs typeface="Arial"/>
                <a:sym typeface="Arial"/>
              </a:rPr>
              <a:t>The reality is that this future is already here, it’s just unevenly distributed and it’s on us to spread the wealth of the clean energy economy.</a:t>
            </a:r>
          </a:p>
          <a:p>
            <a:pPr marL="0" marR="0" lvl="0" indent="0" algn="l" rtl="0">
              <a:spcBef>
                <a:spcPts val="0"/>
              </a:spcBef>
              <a:buSzPct val="25000"/>
              <a:buNone/>
            </a:pPr>
            <a:endParaRPr sz="1000" b="0" i="0" u="none" strike="noStrike" cap="none" dirty="0">
              <a:solidFill>
                <a:schemeClr val="dk1"/>
              </a:solidFill>
              <a:latin typeface="Arial"/>
              <a:ea typeface="Arial"/>
              <a:cs typeface="Arial"/>
              <a:sym typeface="Arial"/>
            </a:endParaRPr>
          </a:p>
        </p:txBody>
      </p:sp>
      <p:sp>
        <p:nvSpPr>
          <p:cNvPr id="396" name="Shape 396"/>
          <p:cNvSpPr txBox="1">
            <a:spLocks noGrp="1"/>
          </p:cNvSpPr>
          <p:nvPr>
            <p:ph type="sldNum" idx="12"/>
          </p:nvPr>
        </p:nvSpPr>
        <p:spPr>
          <a:xfrm>
            <a:off x="3884613" y="8829967"/>
            <a:ext cx="2971799" cy="46482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10</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007140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Shape 519"/>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0" name="Shape 520"/>
          <p:cNvSpPr txBox="1">
            <a:spLocks noGrp="1"/>
          </p:cNvSpPr>
          <p:nvPr>
            <p:ph type="body" idx="1"/>
          </p:nvPr>
        </p:nvSpPr>
        <p:spPr>
          <a:xfrm>
            <a:off x="685800" y="4415790"/>
            <a:ext cx="5486400" cy="4183380"/>
          </a:xfrm>
          <a:prstGeom prst="rect">
            <a:avLst/>
          </a:prstGeom>
        </p:spPr>
        <p:txBody>
          <a:bodyPr lIns="91425" tIns="91425" rIns="91425" bIns="91425" anchor="t" anchorCtr="0">
            <a:noAutofit/>
          </a:bodyPr>
          <a:lstStyle/>
          <a:p>
            <a:pPr marL="171450" lvl="0" indent="-171450" rtl="0">
              <a:spcBef>
                <a:spcPts val="0"/>
              </a:spcBef>
              <a:buClr>
                <a:schemeClr val="dk1"/>
              </a:buClr>
              <a:buSzPct val="100000"/>
              <a:buChar char="•"/>
            </a:pPr>
            <a:endParaRPr lang="en-US" dirty="0"/>
          </a:p>
        </p:txBody>
      </p:sp>
      <p:sp>
        <p:nvSpPr>
          <p:cNvPr id="521" name="Shape 521"/>
          <p:cNvSpPr txBox="1">
            <a:spLocks noGrp="1"/>
          </p:cNvSpPr>
          <p:nvPr>
            <p:ph type="sldNum" idx="12"/>
          </p:nvPr>
        </p:nvSpPr>
        <p:spPr>
          <a:xfrm>
            <a:off x="3884612" y="8829967"/>
            <a:ext cx="2971800" cy="46482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11</a:t>
            </a:fld>
            <a:endParaRPr lang="en-US"/>
          </a:p>
        </p:txBody>
      </p:sp>
    </p:spTree>
    <p:extLst>
      <p:ext uri="{BB962C8B-B14F-4D97-AF65-F5344CB8AC3E}">
        <p14:creationId xmlns:p14="http://schemas.microsoft.com/office/powerpoint/2010/main" val="1006857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Shape 519"/>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0" name="Shape 520"/>
          <p:cNvSpPr txBox="1">
            <a:spLocks noGrp="1"/>
          </p:cNvSpPr>
          <p:nvPr>
            <p:ph type="body" idx="1"/>
          </p:nvPr>
        </p:nvSpPr>
        <p:spPr>
          <a:xfrm>
            <a:off x="685800" y="4415790"/>
            <a:ext cx="5486400" cy="4183380"/>
          </a:xfrm>
          <a:prstGeom prst="rect">
            <a:avLst/>
          </a:prstGeom>
        </p:spPr>
        <p:txBody>
          <a:bodyPr lIns="91425" tIns="91425" rIns="91425" bIns="91425" anchor="t" anchorCtr="0">
            <a:noAutofit/>
          </a:bodyPr>
          <a:lstStyle/>
          <a:p>
            <a:pPr marL="171450" lvl="0" indent="-171450" rtl="0">
              <a:spcBef>
                <a:spcPts val="0"/>
              </a:spcBef>
              <a:buClr>
                <a:schemeClr val="dk1"/>
              </a:buClr>
              <a:buSzPct val="100000"/>
              <a:buChar char="•"/>
            </a:pPr>
            <a:r>
              <a:rPr lang="en-US" dirty="0"/>
              <a:t>Columbus – 58% of emissions</a:t>
            </a:r>
          </a:p>
        </p:txBody>
      </p:sp>
      <p:sp>
        <p:nvSpPr>
          <p:cNvPr id="521" name="Shape 521"/>
          <p:cNvSpPr txBox="1">
            <a:spLocks noGrp="1"/>
          </p:cNvSpPr>
          <p:nvPr>
            <p:ph type="sldNum" idx="12"/>
          </p:nvPr>
        </p:nvSpPr>
        <p:spPr>
          <a:xfrm>
            <a:off x="3884612" y="8829967"/>
            <a:ext cx="2971800" cy="46482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12</a:t>
            </a:fld>
            <a:endParaRPr lang="en-US"/>
          </a:p>
        </p:txBody>
      </p:sp>
    </p:spTree>
    <p:extLst>
      <p:ext uri="{BB962C8B-B14F-4D97-AF65-F5344CB8AC3E}">
        <p14:creationId xmlns:p14="http://schemas.microsoft.com/office/powerpoint/2010/main" val="2602547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Shape 519"/>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0" name="Shape 520"/>
          <p:cNvSpPr txBox="1">
            <a:spLocks noGrp="1"/>
          </p:cNvSpPr>
          <p:nvPr>
            <p:ph type="body" idx="1"/>
          </p:nvPr>
        </p:nvSpPr>
        <p:spPr>
          <a:xfrm>
            <a:off x="685800" y="4415790"/>
            <a:ext cx="5486400" cy="4183380"/>
          </a:xfrm>
          <a:prstGeom prst="rect">
            <a:avLst/>
          </a:prstGeom>
        </p:spPr>
        <p:txBody>
          <a:bodyPr lIns="91425" tIns="91425" rIns="91425" bIns="91425" anchor="t" anchorCtr="0">
            <a:noAutofit/>
          </a:bodyPr>
          <a:lstStyle/>
          <a:p>
            <a:pPr marL="171450" lvl="0" indent="-171450" rtl="0">
              <a:spcBef>
                <a:spcPts val="0"/>
              </a:spcBef>
              <a:buClr>
                <a:schemeClr val="dk1"/>
              </a:buClr>
              <a:buSzPct val="100000"/>
              <a:buChar char="•"/>
            </a:pPr>
            <a:endParaRPr lang="en-US" dirty="0"/>
          </a:p>
        </p:txBody>
      </p:sp>
      <p:sp>
        <p:nvSpPr>
          <p:cNvPr id="521" name="Shape 521"/>
          <p:cNvSpPr txBox="1">
            <a:spLocks noGrp="1"/>
          </p:cNvSpPr>
          <p:nvPr>
            <p:ph type="sldNum" idx="12"/>
          </p:nvPr>
        </p:nvSpPr>
        <p:spPr>
          <a:xfrm>
            <a:off x="3884612" y="8829967"/>
            <a:ext cx="2971800" cy="46482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13</a:t>
            </a:fld>
            <a:endParaRPr lang="en-US"/>
          </a:p>
        </p:txBody>
      </p:sp>
    </p:spTree>
    <p:extLst>
      <p:ext uri="{BB962C8B-B14F-4D97-AF65-F5344CB8AC3E}">
        <p14:creationId xmlns:p14="http://schemas.microsoft.com/office/powerpoint/2010/main" val="2139320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Shape 519"/>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0" name="Shape 520"/>
          <p:cNvSpPr txBox="1">
            <a:spLocks noGrp="1"/>
          </p:cNvSpPr>
          <p:nvPr>
            <p:ph type="body" idx="1"/>
          </p:nvPr>
        </p:nvSpPr>
        <p:spPr>
          <a:xfrm>
            <a:off x="685800" y="4415790"/>
            <a:ext cx="5486400" cy="4183380"/>
          </a:xfrm>
          <a:prstGeom prst="rect">
            <a:avLst/>
          </a:prstGeom>
        </p:spPr>
        <p:txBody>
          <a:bodyPr lIns="91425" tIns="91425" rIns="91425" bIns="91425" anchor="t" anchorCtr="0">
            <a:noAutofit/>
          </a:bodyPr>
          <a:lstStyle/>
          <a:p>
            <a:pPr marL="171450" lvl="0" indent="-171450" rtl="0">
              <a:spcBef>
                <a:spcPts val="0"/>
              </a:spcBef>
              <a:buClr>
                <a:schemeClr val="dk1"/>
              </a:buClr>
              <a:buSzPct val="100000"/>
              <a:buChar char="•"/>
            </a:pPr>
            <a:endParaRPr lang="en-US" dirty="0"/>
          </a:p>
        </p:txBody>
      </p:sp>
      <p:sp>
        <p:nvSpPr>
          <p:cNvPr id="521" name="Shape 521"/>
          <p:cNvSpPr txBox="1">
            <a:spLocks noGrp="1"/>
          </p:cNvSpPr>
          <p:nvPr>
            <p:ph type="sldNum" idx="12"/>
          </p:nvPr>
        </p:nvSpPr>
        <p:spPr>
          <a:xfrm>
            <a:off x="3884612" y="8829967"/>
            <a:ext cx="2971800" cy="46482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14</a:t>
            </a:fld>
            <a:endParaRPr lang="en-US"/>
          </a:p>
        </p:txBody>
      </p:sp>
    </p:spTree>
    <p:extLst>
      <p:ext uri="{BB962C8B-B14F-4D97-AF65-F5344CB8AC3E}">
        <p14:creationId xmlns:p14="http://schemas.microsoft.com/office/powerpoint/2010/main" val="8981757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Shape 519"/>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0" name="Shape 520"/>
          <p:cNvSpPr txBox="1">
            <a:spLocks noGrp="1"/>
          </p:cNvSpPr>
          <p:nvPr>
            <p:ph type="body" idx="1"/>
          </p:nvPr>
        </p:nvSpPr>
        <p:spPr>
          <a:xfrm>
            <a:off x="685800" y="4415790"/>
            <a:ext cx="5486400" cy="4183380"/>
          </a:xfrm>
          <a:prstGeom prst="rect">
            <a:avLst/>
          </a:prstGeom>
        </p:spPr>
        <p:txBody>
          <a:bodyPr lIns="91425" tIns="91425" rIns="91425" bIns="91425" anchor="t" anchorCtr="0">
            <a:noAutofit/>
          </a:bodyPr>
          <a:lstStyle/>
          <a:p>
            <a:pPr marL="171450" lvl="0" indent="-171450" rtl="0">
              <a:spcBef>
                <a:spcPts val="0"/>
              </a:spcBef>
              <a:buClr>
                <a:schemeClr val="dk1"/>
              </a:buClr>
              <a:buSzPct val="100000"/>
              <a:buChar char="•"/>
            </a:pPr>
            <a:r>
              <a:rPr lang="en-US" dirty="0"/>
              <a:t>States with Community Choice Aggregation</a:t>
            </a:r>
          </a:p>
          <a:p>
            <a:pPr marL="628650" lvl="1" indent="-171450" rtl="0">
              <a:spcBef>
                <a:spcPts val="0"/>
              </a:spcBef>
              <a:buClr>
                <a:schemeClr val="dk1"/>
              </a:buClr>
              <a:buSzPct val="100000"/>
              <a:buChar char="•"/>
            </a:pPr>
            <a:r>
              <a:rPr lang="en-US" dirty="0"/>
              <a:t>California, Illinois, Massachusetts, New Jersey, New York, Ohio, Rhode Island</a:t>
            </a:r>
          </a:p>
          <a:p>
            <a:pPr marL="628650" lvl="1" indent="-171450" rtl="0">
              <a:spcBef>
                <a:spcPts val="0"/>
              </a:spcBef>
              <a:buClr>
                <a:schemeClr val="dk1"/>
              </a:buClr>
              <a:buSzPct val="100000"/>
              <a:buChar char="•"/>
            </a:pPr>
            <a:endParaRPr lang="en-US" dirty="0"/>
          </a:p>
          <a:p>
            <a:pPr marL="171450" lvl="0" indent="-171450" rtl="0">
              <a:spcBef>
                <a:spcPts val="0"/>
              </a:spcBef>
              <a:buClr>
                <a:schemeClr val="dk1"/>
              </a:buClr>
              <a:buSzPct val="100000"/>
              <a:buChar char="•"/>
            </a:pPr>
            <a:r>
              <a:rPr lang="en-US" dirty="0"/>
              <a:t>States that have passed CCA but not yet implemented</a:t>
            </a:r>
          </a:p>
          <a:p>
            <a:pPr marL="628650" lvl="1" indent="-171450" rtl="0">
              <a:spcBef>
                <a:spcPts val="0"/>
              </a:spcBef>
              <a:buClr>
                <a:schemeClr val="dk1"/>
              </a:buClr>
              <a:buSzPct val="100000"/>
              <a:buChar char="•"/>
            </a:pPr>
            <a:r>
              <a:rPr lang="en-US" dirty="0"/>
              <a:t>New Hampshire, Virginia</a:t>
            </a:r>
          </a:p>
          <a:p>
            <a:pPr marL="171450" lvl="0" indent="-171450" rtl="0">
              <a:spcBef>
                <a:spcPts val="0"/>
              </a:spcBef>
              <a:buClr>
                <a:schemeClr val="dk1"/>
              </a:buClr>
              <a:buSzPct val="100000"/>
              <a:buChar char="•"/>
            </a:pPr>
            <a:endParaRPr lang="en-US" dirty="0"/>
          </a:p>
          <a:p>
            <a:pPr marL="171450" lvl="0" indent="-171450" rtl="0">
              <a:spcBef>
                <a:spcPts val="0"/>
              </a:spcBef>
              <a:buClr>
                <a:schemeClr val="dk1"/>
              </a:buClr>
              <a:buSzPct val="100000"/>
              <a:buChar char="•"/>
            </a:pPr>
            <a:r>
              <a:rPr lang="en-US" dirty="0"/>
              <a:t>States with proposed legislation</a:t>
            </a:r>
          </a:p>
          <a:p>
            <a:pPr marL="628650" lvl="1" indent="-171450" rtl="0">
              <a:spcBef>
                <a:spcPts val="0"/>
              </a:spcBef>
              <a:buClr>
                <a:schemeClr val="dk1"/>
              </a:buClr>
              <a:buSzPct val="100000"/>
              <a:buChar char="•"/>
            </a:pPr>
            <a:r>
              <a:rPr lang="en-US" dirty="0"/>
              <a:t>Arizona, Colorado, Connecticut, Maryland, Oregon</a:t>
            </a:r>
          </a:p>
          <a:p>
            <a:pPr marL="628650" lvl="1" indent="-171450" rtl="0">
              <a:spcBef>
                <a:spcPts val="0"/>
              </a:spcBef>
              <a:buClr>
                <a:schemeClr val="dk1"/>
              </a:buClr>
              <a:buSzPct val="100000"/>
              <a:buChar char="•"/>
            </a:pPr>
            <a:endParaRPr lang="en-US" dirty="0"/>
          </a:p>
          <a:p>
            <a:pPr marL="171450" lvl="0" indent="-171450" rtl="0">
              <a:spcBef>
                <a:spcPts val="0"/>
              </a:spcBef>
              <a:buClr>
                <a:schemeClr val="dk1"/>
              </a:buClr>
              <a:buSzPct val="100000"/>
              <a:buChar char="•"/>
            </a:pPr>
            <a:r>
              <a:rPr lang="en-US" dirty="0">
                <a:hlinkClick r:id="rId3"/>
              </a:rPr>
              <a:t>https://leanenergyus.org/cca-by-state/</a:t>
            </a:r>
            <a:endParaRPr lang="en-US" dirty="0"/>
          </a:p>
        </p:txBody>
      </p:sp>
      <p:sp>
        <p:nvSpPr>
          <p:cNvPr id="521" name="Shape 521"/>
          <p:cNvSpPr txBox="1">
            <a:spLocks noGrp="1"/>
          </p:cNvSpPr>
          <p:nvPr>
            <p:ph type="sldNum" idx="12"/>
          </p:nvPr>
        </p:nvSpPr>
        <p:spPr>
          <a:xfrm>
            <a:off x="3884612" y="8829967"/>
            <a:ext cx="2971800" cy="46482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15</a:t>
            </a:fld>
            <a:endParaRPr lang="en-US"/>
          </a:p>
        </p:txBody>
      </p:sp>
    </p:spTree>
    <p:extLst>
      <p:ext uri="{BB962C8B-B14F-4D97-AF65-F5344CB8AC3E}">
        <p14:creationId xmlns:p14="http://schemas.microsoft.com/office/powerpoint/2010/main" val="41001697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Shape 519"/>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0" name="Shape 520"/>
          <p:cNvSpPr txBox="1">
            <a:spLocks noGrp="1"/>
          </p:cNvSpPr>
          <p:nvPr>
            <p:ph type="body" idx="1"/>
          </p:nvPr>
        </p:nvSpPr>
        <p:spPr>
          <a:xfrm>
            <a:off x="685800" y="4415790"/>
            <a:ext cx="5486400" cy="4183380"/>
          </a:xfrm>
          <a:prstGeom prst="rect">
            <a:avLst/>
          </a:prstGeom>
        </p:spPr>
        <p:txBody>
          <a:bodyPr lIns="91425" tIns="91425" rIns="91425" bIns="91425" anchor="t" anchorCtr="0">
            <a:noAutofit/>
          </a:bodyPr>
          <a:lstStyle/>
          <a:p>
            <a:pPr marL="171450" lvl="0" indent="-171450" rtl="0">
              <a:spcBef>
                <a:spcPts val="0"/>
              </a:spcBef>
              <a:buClr>
                <a:schemeClr val="dk1"/>
              </a:buClr>
              <a:buSzPct val="100000"/>
              <a:buChar char="•"/>
            </a:pPr>
            <a:r>
              <a:rPr lang="en-US" dirty="0"/>
              <a:t>PNC Plaza is a 24-story building on Capital Square in downtown Columbus.</a:t>
            </a:r>
          </a:p>
          <a:p>
            <a:pPr marL="171450" lvl="0" indent="-171450" rtl="0">
              <a:spcBef>
                <a:spcPts val="0"/>
              </a:spcBef>
              <a:buClr>
                <a:schemeClr val="dk1"/>
              </a:buClr>
              <a:buSzPct val="100000"/>
              <a:buChar char="•"/>
            </a:pPr>
            <a:r>
              <a:rPr lang="en-US" dirty="0"/>
              <a:t>Columbus-Franklin County Finance Authority financed $3.2 million in energy efficiency improvements</a:t>
            </a:r>
          </a:p>
          <a:p>
            <a:pPr marL="171450" lvl="0" indent="-171450" rtl="0">
              <a:spcBef>
                <a:spcPts val="0"/>
              </a:spcBef>
              <a:buClr>
                <a:schemeClr val="dk1"/>
              </a:buClr>
              <a:buSzPct val="100000"/>
              <a:buChar char="•"/>
            </a:pPr>
            <a:r>
              <a:rPr lang="en-US" dirty="0"/>
              <a:t>Upgrades will save the company about $199,000 a year</a:t>
            </a:r>
          </a:p>
          <a:p>
            <a:pPr marL="171450" lvl="0" indent="-171450" rtl="0">
              <a:spcBef>
                <a:spcPts val="0"/>
              </a:spcBef>
              <a:buClr>
                <a:schemeClr val="dk1"/>
              </a:buClr>
              <a:buSzPct val="100000"/>
              <a:buChar char="•"/>
            </a:pPr>
            <a:r>
              <a:rPr lang="en-US" dirty="0"/>
              <a:t>Repaid through property taxes through PACE program</a:t>
            </a:r>
          </a:p>
        </p:txBody>
      </p:sp>
      <p:sp>
        <p:nvSpPr>
          <p:cNvPr id="521" name="Shape 521"/>
          <p:cNvSpPr txBox="1">
            <a:spLocks noGrp="1"/>
          </p:cNvSpPr>
          <p:nvPr>
            <p:ph type="sldNum" idx="12"/>
          </p:nvPr>
        </p:nvSpPr>
        <p:spPr>
          <a:xfrm>
            <a:off x="3884612" y="8829967"/>
            <a:ext cx="2971800" cy="46482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16</a:t>
            </a:fld>
            <a:endParaRPr lang="en-US"/>
          </a:p>
        </p:txBody>
      </p:sp>
    </p:spTree>
    <p:extLst>
      <p:ext uri="{BB962C8B-B14F-4D97-AF65-F5344CB8AC3E}">
        <p14:creationId xmlns:p14="http://schemas.microsoft.com/office/powerpoint/2010/main" val="35261454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Shape 519"/>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0" name="Shape 520"/>
          <p:cNvSpPr txBox="1">
            <a:spLocks noGrp="1"/>
          </p:cNvSpPr>
          <p:nvPr>
            <p:ph type="body" idx="1"/>
          </p:nvPr>
        </p:nvSpPr>
        <p:spPr>
          <a:xfrm>
            <a:off x="685800" y="4415790"/>
            <a:ext cx="5486400" cy="4183380"/>
          </a:xfrm>
          <a:prstGeom prst="rect">
            <a:avLst/>
          </a:prstGeom>
        </p:spPr>
        <p:txBody>
          <a:bodyPr lIns="91425" tIns="91425" rIns="91425" bIns="91425" anchor="t" anchorCtr="0">
            <a:noAutofit/>
          </a:bodyPr>
          <a:lstStyle/>
          <a:p>
            <a:pPr marL="171450" lvl="0" indent="-171450" rtl="0">
              <a:spcBef>
                <a:spcPts val="0"/>
              </a:spcBef>
              <a:buClr>
                <a:schemeClr val="dk1"/>
              </a:buClr>
              <a:buSzPct val="100000"/>
              <a:buChar char="•"/>
            </a:pPr>
            <a:endParaRPr lang="en-US" dirty="0"/>
          </a:p>
        </p:txBody>
      </p:sp>
      <p:sp>
        <p:nvSpPr>
          <p:cNvPr id="521" name="Shape 521"/>
          <p:cNvSpPr txBox="1">
            <a:spLocks noGrp="1"/>
          </p:cNvSpPr>
          <p:nvPr>
            <p:ph type="sldNum" idx="12"/>
          </p:nvPr>
        </p:nvSpPr>
        <p:spPr>
          <a:xfrm>
            <a:off x="3884612" y="8829967"/>
            <a:ext cx="2971800" cy="46482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17</a:t>
            </a:fld>
            <a:endParaRPr lang="en-US"/>
          </a:p>
        </p:txBody>
      </p:sp>
    </p:spTree>
    <p:extLst>
      <p:ext uri="{BB962C8B-B14F-4D97-AF65-F5344CB8AC3E}">
        <p14:creationId xmlns:p14="http://schemas.microsoft.com/office/powerpoint/2010/main" val="14077005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Shape 519"/>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0" name="Shape 520"/>
          <p:cNvSpPr txBox="1">
            <a:spLocks noGrp="1"/>
          </p:cNvSpPr>
          <p:nvPr>
            <p:ph type="body" idx="1"/>
          </p:nvPr>
        </p:nvSpPr>
        <p:spPr>
          <a:xfrm>
            <a:off x="685800" y="4415790"/>
            <a:ext cx="5486400" cy="4183380"/>
          </a:xfrm>
          <a:prstGeom prst="rect">
            <a:avLst/>
          </a:prstGeom>
        </p:spPr>
        <p:txBody>
          <a:bodyPr lIns="91425" tIns="91425" rIns="91425" bIns="91425" anchor="t" anchorCtr="0">
            <a:noAutofit/>
          </a:bodyPr>
          <a:lstStyle/>
          <a:p>
            <a:pPr marL="171450" lvl="0" indent="-171450" rtl="0">
              <a:spcBef>
                <a:spcPts val="0"/>
              </a:spcBef>
              <a:buClr>
                <a:schemeClr val="dk1"/>
              </a:buClr>
              <a:buSzPct val="100000"/>
              <a:buChar char="•"/>
            </a:pPr>
            <a:endParaRPr lang="en-US" dirty="0"/>
          </a:p>
        </p:txBody>
      </p:sp>
      <p:sp>
        <p:nvSpPr>
          <p:cNvPr id="521" name="Shape 521"/>
          <p:cNvSpPr txBox="1">
            <a:spLocks noGrp="1"/>
          </p:cNvSpPr>
          <p:nvPr>
            <p:ph type="sldNum" idx="12"/>
          </p:nvPr>
        </p:nvSpPr>
        <p:spPr>
          <a:xfrm>
            <a:off x="3884612" y="8829967"/>
            <a:ext cx="2971800" cy="46482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18</a:t>
            </a:fld>
            <a:endParaRPr lang="en-US"/>
          </a:p>
        </p:txBody>
      </p:sp>
    </p:spTree>
    <p:extLst>
      <p:ext uri="{BB962C8B-B14F-4D97-AF65-F5344CB8AC3E}">
        <p14:creationId xmlns:p14="http://schemas.microsoft.com/office/powerpoint/2010/main" val="395261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3: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3:notes"/>
          <p:cNvSpPr txBox="1">
            <a:spLocks noGrp="1"/>
          </p:cNvSpPr>
          <p:nvPr>
            <p:ph type="body" idx="1"/>
          </p:nvPr>
        </p:nvSpPr>
        <p:spPr>
          <a:xfrm>
            <a:off x="685800" y="4415790"/>
            <a:ext cx="5486400" cy="418338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233" name="Google Shape;233;p3:notes"/>
          <p:cNvSpPr txBox="1">
            <a:spLocks noGrp="1"/>
          </p:cNvSpPr>
          <p:nvPr>
            <p:ph type="sldNum" idx="12"/>
          </p:nvPr>
        </p:nvSpPr>
        <p:spPr>
          <a:xfrm>
            <a:off x="3884612" y="8829967"/>
            <a:ext cx="2971800" cy="46482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4: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4:notes"/>
          <p:cNvSpPr txBox="1">
            <a:spLocks noGrp="1"/>
          </p:cNvSpPr>
          <p:nvPr>
            <p:ph type="body" idx="1"/>
          </p:nvPr>
        </p:nvSpPr>
        <p:spPr>
          <a:xfrm>
            <a:off x="685800" y="4415790"/>
            <a:ext cx="5486400" cy="418338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242" name="Google Shape;242;p4:notes"/>
          <p:cNvSpPr txBox="1">
            <a:spLocks noGrp="1"/>
          </p:cNvSpPr>
          <p:nvPr>
            <p:ph type="sldNum" idx="12"/>
          </p:nvPr>
        </p:nvSpPr>
        <p:spPr>
          <a:xfrm>
            <a:off x="3884612" y="8829967"/>
            <a:ext cx="2971800" cy="46482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Shape 414"/>
          <p:cNvSpPr txBox="1">
            <a:spLocks noGrp="1"/>
          </p:cNvSpPr>
          <p:nvPr>
            <p:ph type="sldNum" idx="12"/>
          </p:nvPr>
        </p:nvSpPr>
        <p:spPr>
          <a:xfrm>
            <a:off x="3884612" y="8829967"/>
            <a:ext cx="2971800" cy="46482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t>4</a:t>
            </a:fld>
            <a:endParaRPr lang="en-US" sz="1200">
              <a:solidFill>
                <a:srgbClr val="000000"/>
              </a:solidFill>
              <a:latin typeface="Arial"/>
              <a:ea typeface="Arial"/>
              <a:cs typeface="Arial"/>
              <a:sym typeface="Arial"/>
            </a:endParaRPr>
          </a:p>
        </p:txBody>
      </p:sp>
      <p:sp>
        <p:nvSpPr>
          <p:cNvPr id="415" name="Shape 415"/>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16" name="Shape 416"/>
          <p:cNvSpPr txBox="1">
            <a:spLocks noGrp="1"/>
          </p:cNvSpPr>
          <p:nvPr>
            <p:ph type="body" idx="1"/>
          </p:nvPr>
        </p:nvSpPr>
        <p:spPr>
          <a:xfrm>
            <a:off x="685800" y="4415790"/>
            <a:ext cx="5486400" cy="4183380"/>
          </a:xfrm>
          <a:prstGeom prst="rect">
            <a:avLst/>
          </a:prstGeom>
          <a:noFill/>
          <a:ln>
            <a:noFill/>
          </a:ln>
        </p:spPr>
        <p:txBody>
          <a:bodyPr lIns="91425" tIns="45700" rIns="91425" bIns="45700" anchor="t" anchorCtr="0">
            <a:noAutofit/>
          </a:bodyPr>
          <a:lstStyle/>
          <a:p>
            <a:pPr marL="171450" marR="0" lvl="0" indent="-171450" algn="l" rtl="0">
              <a:spcBef>
                <a:spcPts val="0"/>
              </a:spcBef>
              <a:buClr>
                <a:schemeClr val="dk1"/>
              </a:buClr>
              <a:buSzPct val="100000"/>
              <a:buFont typeface="Calibri"/>
              <a:buChar char="•"/>
            </a:pPr>
            <a:r>
              <a:rPr lang="en-US" sz="1200" b="0" i="0" u="none" strike="noStrike" cap="none" dirty="0">
                <a:solidFill>
                  <a:schemeClr val="dk1"/>
                </a:solidFill>
              </a:rPr>
              <a:t>These are results from a national online survey of 2000 voter aged adults conducted by Global Strategy Group, commissioned by </a:t>
            </a:r>
            <a:r>
              <a:rPr lang="en-US" sz="1200" b="0" i="0" u="none" strike="noStrike" cap="none" dirty="0" err="1">
                <a:solidFill>
                  <a:schemeClr val="dk1"/>
                </a:solidFill>
              </a:rPr>
              <a:t>HereNow</a:t>
            </a:r>
            <a:r>
              <a:rPr lang="en-US" sz="1200" b="0" i="0" u="none" strike="noStrike" cap="none" dirty="0">
                <a:solidFill>
                  <a:schemeClr val="dk1"/>
                </a:solidFill>
              </a:rPr>
              <a:t> and Sierra Club</a:t>
            </a:r>
          </a:p>
          <a:p>
            <a:pPr marL="171450" marR="0" lvl="0" indent="-171450" algn="l" rtl="0">
              <a:spcBef>
                <a:spcPts val="0"/>
              </a:spcBef>
              <a:buClr>
                <a:schemeClr val="dk1"/>
              </a:buClr>
              <a:buSzPct val="100000"/>
              <a:buFont typeface="Calibri"/>
              <a:buChar char="•"/>
            </a:pPr>
            <a:r>
              <a:rPr lang="en-US" sz="1200" b="0" i="0" u="none" strike="noStrike" cap="none" dirty="0">
                <a:solidFill>
                  <a:schemeClr val="dk1"/>
                </a:solidFill>
              </a:rPr>
              <a:t>We asked people to rate their support for a goal of 100% clean energy by 2050 across the</a:t>
            </a:r>
            <a:r>
              <a:rPr lang="en-US" sz="1200" b="0" i="0" u="none" strike="noStrike" cap="none" baseline="0" dirty="0">
                <a:solidFill>
                  <a:schemeClr val="dk1"/>
                </a:solidFill>
              </a:rPr>
              <a:t> entire United States</a:t>
            </a:r>
            <a:endParaRPr lang="en-US" sz="1200" b="0" i="0" u="none" strike="noStrike" cap="none" dirty="0">
              <a:solidFill>
                <a:schemeClr val="dk1"/>
              </a:solidFill>
            </a:endParaRPr>
          </a:p>
          <a:p>
            <a:pPr marL="171450" lvl="0" indent="-171450" rtl="0">
              <a:spcBef>
                <a:spcPts val="0"/>
              </a:spcBef>
              <a:buClr>
                <a:schemeClr val="dk1"/>
              </a:buClr>
              <a:buSzPct val="100000"/>
              <a:buFont typeface="Calibri"/>
              <a:buChar char="•"/>
            </a:pPr>
            <a:r>
              <a:rPr lang="en-US" dirty="0"/>
              <a:t>Not only are people supportive, but they’re very willing to take action to make 100% a reality</a:t>
            </a:r>
          </a:p>
          <a:p>
            <a:pPr lvl="0" rtl="0">
              <a:spcBef>
                <a:spcPts val="0"/>
              </a:spcBef>
              <a:buNone/>
            </a:pPr>
            <a:endParaRPr dirty="0"/>
          </a:p>
        </p:txBody>
      </p:sp>
    </p:spTree>
    <p:extLst>
      <p:ext uri="{BB962C8B-B14F-4D97-AF65-F5344CB8AC3E}">
        <p14:creationId xmlns:p14="http://schemas.microsoft.com/office/powerpoint/2010/main" val="96326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Shape 431"/>
          <p:cNvSpPr txBox="1">
            <a:spLocks noGrp="1"/>
          </p:cNvSpPr>
          <p:nvPr>
            <p:ph type="sldNum" idx="12"/>
          </p:nvPr>
        </p:nvSpPr>
        <p:spPr>
          <a:xfrm>
            <a:off x="3884613" y="8829967"/>
            <a:ext cx="2971799" cy="46482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t>5</a:t>
            </a:fld>
            <a:endParaRPr lang="en-US" sz="1200">
              <a:solidFill>
                <a:srgbClr val="000000"/>
              </a:solidFill>
              <a:latin typeface="Arial"/>
              <a:ea typeface="Arial"/>
              <a:cs typeface="Arial"/>
              <a:sym typeface="Arial"/>
            </a:endParaRPr>
          </a:p>
        </p:txBody>
      </p:sp>
      <p:sp>
        <p:nvSpPr>
          <p:cNvPr id="432" name="Shape 432"/>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33" name="Shape 433"/>
          <p:cNvSpPr txBox="1">
            <a:spLocks noGrp="1"/>
          </p:cNvSpPr>
          <p:nvPr>
            <p:ph type="body" idx="1"/>
          </p:nvPr>
        </p:nvSpPr>
        <p:spPr>
          <a:xfrm>
            <a:off x="685801" y="4415790"/>
            <a:ext cx="5486399" cy="4183380"/>
          </a:xfrm>
          <a:prstGeom prst="rect">
            <a:avLst/>
          </a:prstGeom>
          <a:noFill/>
          <a:ln>
            <a:noFill/>
          </a:ln>
        </p:spPr>
        <p:txBody>
          <a:bodyPr lIns="91425" tIns="45700" rIns="91425" bIns="45700" anchor="t" anchorCtr="0">
            <a:noAutofit/>
          </a:bodyPr>
          <a:lstStyle/>
          <a:p>
            <a:pPr marL="171450" marR="0" lvl="0" indent="-171450" algn="l" rtl="0">
              <a:lnSpc>
                <a:spcPct val="100000"/>
              </a:lnSpc>
              <a:spcBef>
                <a:spcPts val="0"/>
              </a:spcBef>
              <a:buClr>
                <a:schemeClr val="dk1"/>
              </a:buClr>
              <a:buSzPct val="100000"/>
              <a:buFont typeface="Calibri"/>
              <a:buChar char="•"/>
            </a:pPr>
            <a:r>
              <a:rPr lang="en-US" sz="1200" b="0" i="0" u="none" strike="noStrike" cap="none" dirty="0">
                <a:solidFill>
                  <a:schemeClr val="dk1"/>
                </a:solidFill>
              </a:rPr>
              <a:t>The problem is that people feel it may be hard to achieve because of a lack of political will and obstruction from fossil fuel companies</a:t>
            </a:r>
          </a:p>
          <a:p>
            <a:pPr marL="171450" lvl="0" indent="-171450" rtl="0">
              <a:lnSpc>
                <a:spcPct val="100000"/>
              </a:lnSpc>
              <a:spcBef>
                <a:spcPts val="0"/>
              </a:spcBef>
              <a:buClr>
                <a:schemeClr val="dk1"/>
              </a:buClr>
              <a:buSzPct val="100000"/>
              <a:buFont typeface="Calibri"/>
              <a:buChar char="•"/>
            </a:pPr>
            <a:r>
              <a:rPr lang="en-US" dirty="0">
                <a:solidFill>
                  <a:srgbClr val="222222"/>
                </a:solidFill>
              </a:rPr>
              <a:t>Research shows that belief in 100% renewable energy increases as people are exposed to the clean energy successes</a:t>
            </a:r>
            <a:r>
              <a:rPr lang="en-US" baseline="0" dirty="0">
                <a:solidFill>
                  <a:srgbClr val="222222"/>
                </a:solidFill>
              </a:rPr>
              <a:t> </a:t>
            </a:r>
            <a:r>
              <a:rPr lang="en-US" dirty="0">
                <a:solidFill>
                  <a:srgbClr val="222222"/>
                </a:solidFill>
              </a:rPr>
              <a:t>happening across the U.S. and the world. </a:t>
            </a:r>
          </a:p>
          <a:p>
            <a:pPr marL="171450" lvl="0" indent="-171450" rtl="0">
              <a:lnSpc>
                <a:spcPct val="100000"/>
              </a:lnSpc>
              <a:spcBef>
                <a:spcPts val="0"/>
              </a:spcBef>
              <a:buClr>
                <a:schemeClr val="dk1"/>
              </a:buClr>
              <a:buSzPct val="100000"/>
              <a:buFont typeface="Calibri"/>
              <a:buChar char="•"/>
            </a:pPr>
            <a:r>
              <a:rPr lang="en-US" dirty="0">
                <a:solidFill>
                  <a:srgbClr val="222222"/>
                </a:solidFill>
              </a:rPr>
              <a:t>As people see and hear more about 100% renewable energy, they are also more inclined to take action in support of this goal. </a:t>
            </a:r>
          </a:p>
          <a:p>
            <a:pPr marL="171450" lvl="0" indent="-171450" rtl="0">
              <a:lnSpc>
                <a:spcPct val="100000"/>
              </a:lnSpc>
              <a:spcBef>
                <a:spcPts val="0"/>
              </a:spcBef>
              <a:buClr>
                <a:schemeClr val="dk1"/>
              </a:buClr>
              <a:buSzPct val="100000"/>
              <a:buFont typeface="Calibri"/>
              <a:buChar char="•"/>
            </a:pPr>
            <a:r>
              <a:rPr lang="en-US" dirty="0">
                <a:solidFill>
                  <a:srgbClr val="222222"/>
                </a:solidFill>
              </a:rPr>
              <a:t>The Ready for 100 Campaign will demonstrate that a clean energy transition is underway and 100% possible. </a:t>
            </a:r>
          </a:p>
        </p:txBody>
      </p:sp>
    </p:spTree>
    <p:extLst>
      <p:ext uri="{BB962C8B-B14F-4D97-AF65-F5344CB8AC3E}">
        <p14:creationId xmlns:p14="http://schemas.microsoft.com/office/powerpoint/2010/main" val="653598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4: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4:notes"/>
          <p:cNvSpPr txBox="1">
            <a:spLocks noGrp="1"/>
          </p:cNvSpPr>
          <p:nvPr>
            <p:ph type="body" idx="1"/>
          </p:nvPr>
        </p:nvSpPr>
        <p:spPr>
          <a:xfrm>
            <a:off x="685800" y="4415790"/>
            <a:ext cx="5486400" cy="418338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As of this week we have commitments</a:t>
            </a:r>
            <a:r>
              <a:rPr lang="en-US" sz="1200" b="0" i="0" u="none" strike="noStrike" cap="none" baseline="0" dirty="0">
                <a:solidFill>
                  <a:schemeClr val="dk1"/>
                </a:solidFill>
                <a:latin typeface="Calibri"/>
                <a:ea typeface="Calibri"/>
                <a:cs typeface="Calibri"/>
                <a:sym typeface="Calibri"/>
              </a:rPr>
              <a:t> from </a:t>
            </a:r>
          </a:p>
          <a:p>
            <a:pPr marL="171450" marR="0" lvl="0" indent="-171450" algn="l" rtl="0">
              <a:spcBef>
                <a:spcPts val="0"/>
              </a:spcBef>
              <a:spcAft>
                <a:spcPts val="0"/>
              </a:spcAft>
              <a:buClr>
                <a:schemeClr val="dk1"/>
              </a:buClr>
              <a:buSzPts val="1200"/>
              <a:buFont typeface="Arial" panose="020B0604020202020204" pitchFamily="34" charset="0"/>
              <a:buChar char="•"/>
            </a:pPr>
            <a:r>
              <a:rPr lang="en-US" sz="1200" b="0" i="0" u="none" strike="noStrike" cap="none" baseline="0" dirty="0">
                <a:solidFill>
                  <a:schemeClr val="dk1"/>
                </a:solidFill>
                <a:latin typeface="Calibri"/>
                <a:ea typeface="Calibri"/>
                <a:cs typeface="Calibri"/>
                <a:sym typeface="Calibri"/>
              </a:rPr>
              <a:t>163 cities – includes Cleveland, Cincinnati (#100), and Lakewood</a:t>
            </a:r>
          </a:p>
          <a:p>
            <a:pPr marL="171450" marR="0" lvl="0" indent="-171450" algn="l" rtl="0">
              <a:spcBef>
                <a:spcPts val="0"/>
              </a:spcBef>
              <a:spcAft>
                <a:spcPts val="0"/>
              </a:spcAft>
              <a:buClr>
                <a:schemeClr val="dk1"/>
              </a:buClr>
              <a:buSzPts val="1200"/>
              <a:buFont typeface="Arial" panose="020B0604020202020204" pitchFamily="34" charset="0"/>
              <a:buChar char="•"/>
            </a:pPr>
            <a:r>
              <a:rPr lang="en-US" sz="1200" b="0" i="0" u="none" strike="noStrike" cap="none" baseline="0" dirty="0">
                <a:solidFill>
                  <a:schemeClr val="dk1"/>
                </a:solidFill>
                <a:latin typeface="Calibri"/>
                <a:ea typeface="Calibri"/>
                <a:cs typeface="Calibri"/>
                <a:sym typeface="Calibri"/>
              </a:rPr>
              <a:t>13 counties</a:t>
            </a:r>
          </a:p>
          <a:p>
            <a:pPr marL="171450" marR="0" lvl="0" indent="-171450" algn="l" rtl="0">
              <a:spcBef>
                <a:spcPts val="0"/>
              </a:spcBef>
              <a:spcAft>
                <a:spcPts val="0"/>
              </a:spcAft>
              <a:buClr>
                <a:schemeClr val="dk1"/>
              </a:buClr>
              <a:buSzPts val="1200"/>
              <a:buFont typeface="Arial" panose="020B0604020202020204" pitchFamily="34" charset="0"/>
              <a:buChar char="•"/>
            </a:pPr>
            <a:r>
              <a:rPr lang="en-US" sz="1200" b="0" i="0" u="none" strike="noStrike" cap="none" baseline="0" dirty="0">
                <a:solidFill>
                  <a:schemeClr val="dk1"/>
                </a:solidFill>
                <a:latin typeface="Calibri"/>
                <a:ea typeface="Calibri"/>
                <a:cs typeface="Calibri"/>
                <a:sym typeface="Calibri"/>
              </a:rPr>
              <a:t>8 states – California, Hawaii, Maine, Nevada, New Mexico, New York, Virginia, Washington</a:t>
            </a:r>
          </a:p>
          <a:p>
            <a:pPr marL="171450" marR="0" lvl="0" indent="-171450" algn="l" rtl="0">
              <a:spcBef>
                <a:spcPts val="0"/>
              </a:spcBef>
              <a:spcAft>
                <a:spcPts val="0"/>
              </a:spcAft>
              <a:buClr>
                <a:schemeClr val="dk1"/>
              </a:buClr>
              <a:buSzPts val="1200"/>
              <a:buFont typeface="Arial" panose="020B0604020202020204" pitchFamily="34" charset="0"/>
              <a:buChar char="•"/>
            </a:pPr>
            <a:r>
              <a:rPr lang="en-US" sz="1200" b="0" i="0" u="none" strike="noStrike" cap="none" baseline="0" dirty="0">
                <a:solidFill>
                  <a:schemeClr val="dk1"/>
                </a:solidFill>
                <a:latin typeface="Calibri"/>
                <a:ea typeface="Calibri"/>
                <a:cs typeface="Calibri"/>
                <a:sym typeface="Calibri"/>
              </a:rPr>
              <a:t>District of Columbia, Puerto Rico</a:t>
            </a:r>
          </a:p>
          <a:p>
            <a:pPr marL="0" marR="0" lvl="0" indent="0" algn="l" rtl="0">
              <a:spcBef>
                <a:spcPts val="0"/>
              </a:spcBef>
              <a:spcAft>
                <a:spcPts val="0"/>
              </a:spcAft>
              <a:buClr>
                <a:schemeClr val="dk1"/>
              </a:buClr>
              <a:buSzPts val="1200"/>
              <a:buFont typeface="Arial" panose="020B0604020202020204" pitchFamily="34" charset="0"/>
              <a:buNone/>
            </a:pPr>
            <a:r>
              <a:rPr lang="en-US" sz="1200" b="0" i="0" u="none" strike="noStrike" cap="none" baseline="0" dirty="0">
                <a:solidFill>
                  <a:schemeClr val="dk1"/>
                </a:solidFill>
                <a:latin typeface="Calibri"/>
                <a:ea typeface="Calibri"/>
                <a:cs typeface="Calibri"/>
                <a:sym typeface="Wingdings" panose="05000000000000000000" pitchFamily="2" charset="2"/>
              </a:rPr>
              <a:t> </a:t>
            </a:r>
            <a:r>
              <a:rPr lang="en-US" sz="1200" b="0" i="0" u="none" strike="noStrike" cap="none" baseline="0" dirty="0">
                <a:solidFill>
                  <a:schemeClr val="dk1"/>
                </a:solidFill>
                <a:latin typeface="Calibri"/>
                <a:ea typeface="Calibri"/>
                <a:cs typeface="Calibri"/>
                <a:sym typeface="Calibri"/>
              </a:rPr>
              <a:t>100 million people or 1 in 3 in the US now live in a city or state committed to 100% renewable energy.</a:t>
            </a:r>
          </a:p>
          <a:p>
            <a:pPr marL="0" marR="0" lvl="0" indent="0" algn="l" rtl="0">
              <a:spcBef>
                <a:spcPts val="0"/>
              </a:spcBef>
              <a:spcAft>
                <a:spcPts val="0"/>
              </a:spcAft>
              <a:buClr>
                <a:schemeClr val="dk1"/>
              </a:buClr>
              <a:buSzPts val="1200"/>
              <a:buFont typeface="Arial" panose="020B0604020202020204" pitchFamily="34" charset="0"/>
              <a:buNone/>
            </a:pP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Arial" panose="020B0604020202020204" pitchFamily="34" charset="0"/>
              <a:buNone/>
            </a:pPr>
            <a:r>
              <a:rPr lang="en-US" sz="1200" b="0" i="0" u="none" strike="noStrike" cap="none" baseline="0" dirty="0">
                <a:solidFill>
                  <a:schemeClr val="dk1"/>
                </a:solidFill>
                <a:latin typeface="Calibri"/>
                <a:ea typeface="Calibri"/>
                <a:cs typeface="Calibri"/>
                <a:sym typeface="Calibri"/>
              </a:rPr>
              <a:t>Over 50 cities now run on100% renewable energy</a:t>
            </a:r>
          </a:p>
          <a:p>
            <a:pPr marL="171450" marR="0" lvl="0" indent="-171450" algn="l" rtl="0">
              <a:spcBef>
                <a:spcPts val="0"/>
              </a:spcBef>
              <a:spcAft>
                <a:spcPts val="0"/>
              </a:spcAft>
              <a:buClr>
                <a:schemeClr val="dk1"/>
              </a:buClr>
              <a:buSzPts val="1200"/>
              <a:buFont typeface="Arial" panose="020B0604020202020204" pitchFamily="34" charset="0"/>
              <a:buChar char="•"/>
            </a:pPr>
            <a:r>
              <a:rPr lang="en-US" sz="1200" b="0" i="0" u="none" strike="noStrike" cap="none" baseline="0" dirty="0">
                <a:solidFill>
                  <a:schemeClr val="dk1"/>
                </a:solidFill>
                <a:latin typeface="Calibri"/>
                <a:ea typeface="Calibri"/>
                <a:cs typeface="Calibri"/>
                <a:sym typeface="Calibri"/>
              </a:rPr>
              <a:t>Aspen, Colorado</a:t>
            </a:r>
          </a:p>
          <a:p>
            <a:pPr marL="171450" marR="0" lvl="0" indent="-171450" algn="l" rtl="0">
              <a:spcBef>
                <a:spcPts val="0"/>
              </a:spcBef>
              <a:spcAft>
                <a:spcPts val="0"/>
              </a:spcAft>
              <a:buClr>
                <a:schemeClr val="dk1"/>
              </a:buClr>
              <a:buSzPts val="1200"/>
              <a:buFont typeface="Arial" panose="020B0604020202020204" pitchFamily="34" charset="0"/>
              <a:buChar char="•"/>
            </a:pPr>
            <a:r>
              <a:rPr lang="en-US" sz="1200" b="0" i="0" u="none" strike="noStrike" cap="none" baseline="0" dirty="0">
                <a:solidFill>
                  <a:schemeClr val="dk1"/>
                </a:solidFill>
                <a:latin typeface="Calibri"/>
                <a:ea typeface="Calibri"/>
                <a:cs typeface="Calibri"/>
                <a:sym typeface="Calibri"/>
              </a:rPr>
              <a:t>Burlington, Vermont</a:t>
            </a:r>
          </a:p>
          <a:p>
            <a:pPr marL="171450" marR="0" lvl="0" indent="-171450" algn="l" rtl="0">
              <a:spcBef>
                <a:spcPts val="0"/>
              </a:spcBef>
              <a:spcAft>
                <a:spcPts val="0"/>
              </a:spcAft>
              <a:buClr>
                <a:schemeClr val="dk1"/>
              </a:buClr>
              <a:buSzPts val="1200"/>
              <a:buFont typeface="Arial" panose="020B0604020202020204" pitchFamily="34" charset="0"/>
              <a:buChar char="•"/>
            </a:pPr>
            <a:r>
              <a:rPr lang="en-US" sz="1200" b="0" i="0" u="none" strike="noStrike" cap="none" baseline="0" dirty="0">
                <a:solidFill>
                  <a:schemeClr val="dk1"/>
                </a:solidFill>
                <a:latin typeface="Calibri"/>
                <a:ea typeface="Calibri"/>
                <a:cs typeface="Calibri"/>
                <a:sym typeface="Calibri"/>
              </a:rPr>
              <a:t>Georgetown, Texas</a:t>
            </a:r>
          </a:p>
          <a:p>
            <a:pPr marL="171450" marR="0" lvl="0" indent="-171450" algn="l" rtl="0">
              <a:spcBef>
                <a:spcPts val="0"/>
              </a:spcBef>
              <a:spcAft>
                <a:spcPts val="0"/>
              </a:spcAft>
              <a:buClr>
                <a:schemeClr val="dk1"/>
              </a:buClr>
              <a:buSzPts val="1200"/>
              <a:buFont typeface="Arial" panose="020B0604020202020204" pitchFamily="34" charset="0"/>
              <a:buChar char="•"/>
            </a:pPr>
            <a:r>
              <a:rPr lang="en-US" sz="1200" b="0" i="0" u="none" strike="noStrike" cap="none" baseline="0" dirty="0">
                <a:solidFill>
                  <a:schemeClr val="dk1"/>
                </a:solidFill>
                <a:latin typeface="Calibri"/>
                <a:ea typeface="Calibri"/>
                <a:cs typeface="Calibri"/>
                <a:sym typeface="Calibri"/>
              </a:rPr>
              <a:t>Greenburg, Kansas</a:t>
            </a:r>
          </a:p>
          <a:p>
            <a:pPr marL="171450" marR="0" lvl="0" indent="-171450" algn="l" rtl="0">
              <a:spcBef>
                <a:spcPts val="0"/>
              </a:spcBef>
              <a:spcAft>
                <a:spcPts val="0"/>
              </a:spcAft>
              <a:buClr>
                <a:schemeClr val="dk1"/>
              </a:buClr>
              <a:buSzPts val="1200"/>
              <a:buFont typeface="Arial" panose="020B0604020202020204" pitchFamily="34" charset="0"/>
              <a:buChar char="•"/>
            </a:pPr>
            <a:r>
              <a:rPr lang="en-US" sz="1200" b="0" i="0" u="none" strike="noStrike" cap="none" baseline="0" dirty="0">
                <a:solidFill>
                  <a:schemeClr val="dk1"/>
                </a:solidFill>
                <a:latin typeface="Calibri"/>
                <a:ea typeface="Calibri"/>
                <a:cs typeface="Calibri"/>
                <a:sym typeface="Calibri"/>
              </a:rPr>
              <a:t>Kodiak Island, Alaska</a:t>
            </a:r>
          </a:p>
          <a:p>
            <a:pPr marL="171450" marR="0" lvl="0" indent="-171450" algn="l" rtl="0">
              <a:spcBef>
                <a:spcPts val="0"/>
              </a:spcBef>
              <a:spcAft>
                <a:spcPts val="0"/>
              </a:spcAft>
              <a:buClr>
                <a:schemeClr val="dk1"/>
              </a:buClr>
              <a:buSzPts val="1200"/>
              <a:buFont typeface="Arial" panose="020B0604020202020204" pitchFamily="34" charset="0"/>
              <a:buChar char="•"/>
            </a:pPr>
            <a:r>
              <a:rPr lang="en-US" sz="1200" b="0" i="0" u="none" strike="noStrike" cap="none" baseline="0" dirty="0">
                <a:solidFill>
                  <a:schemeClr val="dk1"/>
                </a:solidFill>
                <a:latin typeface="Calibri"/>
                <a:ea typeface="Calibri"/>
                <a:cs typeface="Calibri"/>
                <a:sym typeface="Calibri"/>
              </a:rPr>
              <a:t>Rockport, Missouri</a:t>
            </a:r>
          </a:p>
          <a:p>
            <a:pPr marL="0" marR="0" lvl="0" indent="0" algn="l" rtl="0">
              <a:spcBef>
                <a:spcPts val="0"/>
              </a:spcBef>
              <a:spcAft>
                <a:spcPts val="0"/>
              </a:spcAft>
              <a:buClr>
                <a:schemeClr val="dk1"/>
              </a:buClr>
              <a:buSzPts val="1200"/>
              <a:buFont typeface="Arial" panose="020B0604020202020204" pitchFamily="34" charset="0"/>
              <a:buNone/>
            </a:pP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Arial" panose="020B0604020202020204" pitchFamily="34" charset="0"/>
              <a:buNone/>
            </a:pPr>
            <a:r>
              <a:rPr lang="en-US" sz="1200" b="0" i="0" u="none" strike="noStrike" cap="none" baseline="0" dirty="0">
                <a:solidFill>
                  <a:schemeClr val="dk1"/>
                </a:solidFill>
                <a:latin typeface="Calibri"/>
                <a:ea typeface="Calibri"/>
                <a:cs typeface="Calibri"/>
                <a:sym typeface="Calibri"/>
              </a:rPr>
              <a:t>These commitments are through legislation passed by city councils, with steps and milestones incorporated into city climate plans</a:t>
            </a:r>
          </a:p>
          <a:p>
            <a:pPr marL="171450" marR="0" lvl="0" indent="-171450" algn="l" rtl="0">
              <a:spcBef>
                <a:spcPts val="0"/>
              </a:spcBef>
              <a:spcAft>
                <a:spcPts val="0"/>
              </a:spcAft>
              <a:buClr>
                <a:schemeClr val="dk1"/>
              </a:buClr>
              <a:buSzPts val="1200"/>
              <a:buFont typeface="Arial" panose="020B0604020202020204" pitchFamily="34" charset="0"/>
              <a:buChar char="•"/>
            </a:pPr>
            <a:r>
              <a:rPr lang="en-US" sz="1200" b="0" i="0" u="none" strike="noStrike" cap="none" baseline="0" dirty="0">
                <a:solidFill>
                  <a:schemeClr val="dk1"/>
                </a:solidFill>
                <a:latin typeface="Calibri"/>
                <a:ea typeface="Calibri"/>
                <a:cs typeface="Calibri"/>
                <a:sym typeface="Calibri"/>
              </a:rPr>
              <a:t>Some committed to 100% electricity, some to 100% electricity and transportation</a:t>
            </a:r>
          </a:p>
          <a:p>
            <a:pPr marL="171450" marR="0" lvl="0" indent="-171450" algn="l" rtl="0">
              <a:spcBef>
                <a:spcPts val="0"/>
              </a:spcBef>
              <a:spcAft>
                <a:spcPts val="0"/>
              </a:spcAft>
              <a:buClr>
                <a:schemeClr val="dk1"/>
              </a:buClr>
              <a:buSzPts val="1200"/>
              <a:buFont typeface="Arial" panose="020B0604020202020204" pitchFamily="34" charset="0"/>
              <a:buChar char="•"/>
            </a:pPr>
            <a:r>
              <a:rPr lang="en-US" sz="1200" b="0" i="0" u="none" strike="noStrike" cap="none" baseline="0" dirty="0">
                <a:solidFill>
                  <a:schemeClr val="dk1"/>
                </a:solidFill>
                <a:latin typeface="Calibri"/>
                <a:ea typeface="Calibri"/>
                <a:cs typeface="Calibri"/>
                <a:sym typeface="Calibri"/>
              </a:rPr>
              <a:t>Some committed by 2050, but most by 2030, 2035 or 2040</a:t>
            </a:r>
          </a:p>
          <a:p>
            <a:pPr marL="171450" marR="0" lvl="0" indent="-171450" algn="l" rtl="0">
              <a:spcBef>
                <a:spcPts val="0"/>
              </a:spcBef>
              <a:spcAft>
                <a:spcPts val="0"/>
              </a:spcAft>
              <a:buClr>
                <a:schemeClr val="dk1"/>
              </a:buClr>
              <a:buSzPts val="1200"/>
              <a:buFont typeface="Arial" panose="020B0604020202020204" pitchFamily="34" charset="0"/>
              <a:buChar char="•"/>
            </a:pPr>
            <a:r>
              <a:rPr lang="en-US" sz="1200" b="0" i="0" u="none" strike="noStrike" cap="none" baseline="0" dirty="0">
                <a:solidFill>
                  <a:schemeClr val="dk1"/>
                </a:solidFill>
                <a:latin typeface="Calibri"/>
                <a:ea typeface="Calibri"/>
                <a:cs typeface="Calibri"/>
                <a:sym typeface="Calibri"/>
              </a:rPr>
              <a:t>Cleveland committed to 100% renewable electricity by 2050, Cincinnati by 2035</a:t>
            </a:r>
          </a:p>
        </p:txBody>
      </p:sp>
      <p:sp>
        <p:nvSpPr>
          <p:cNvPr id="242" name="Google Shape;242;p4:notes"/>
          <p:cNvSpPr txBox="1">
            <a:spLocks noGrp="1"/>
          </p:cNvSpPr>
          <p:nvPr>
            <p:ph type="sldNum" idx="12"/>
          </p:nvPr>
        </p:nvSpPr>
        <p:spPr>
          <a:xfrm>
            <a:off x="3884612" y="8829967"/>
            <a:ext cx="2971800" cy="46482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US"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349797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4: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4:notes"/>
          <p:cNvSpPr txBox="1">
            <a:spLocks noGrp="1"/>
          </p:cNvSpPr>
          <p:nvPr>
            <p:ph type="body" idx="1"/>
          </p:nvPr>
        </p:nvSpPr>
        <p:spPr>
          <a:xfrm>
            <a:off x="685800" y="4415790"/>
            <a:ext cx="5486400" cy="418338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242" name="Google Shape;242;p4:notes"/>
          <p:cNvSpPr txBox="1">
            <a:spLocks noGrp="1"/>
          </p:cNvSpPr>
          <p:nvPr>
            <p:ph type="sldNum" idx="12"/>
          </p:nvPr>
        </p:nvSpPr>
        <p:spPr>
          <a:xfrm>
            <a:off x="3884612" y="8829967"/>
            <a:ext cx="2971800" cy="46482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US"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193782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Shape 509"/>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a:spcBef>
                <a:spcPts val="0"/>
              </a:spcBef>
              <a:buNone/>
            </a:pPr>
            <a:endParaRPr/>
          </a:p>
        </p:txBody>
      </p:sp>
      <p:sp>
        <p:nvSpPr>
          <p:cNvPr id="510" name="Shape 510"/>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3497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Shape 509"/>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marL="148166" marR="0" lvl="0" indent="-148166" defTabSz="457200" eaLnBrk="1" fontAlgn="auto" latinLnBrk="0" hangingPunct="1">
              <a:lnSpc>
                <a:spcPct val="100000"/>
              </a:lnSpc>
              <a:spcBef>
                <a:spcPts val="0"/>
              </a:spcBef>
              <a:spcAft>
                <a:spcPts val="0"/>
              </a:spcAft>
              <a:buClrTx/>
              <a:buSzPct val="75000"/>
              <a:buFontTx/>
              <a:buChar char="•"/>
              <a:tabLst/>
              <a:defRPr sz="1200"/>
            </a:pPr>
            <a:r>
              <a:rPr kumimoji="0" lang="en-US" sz="1200" b="0" i="0" u="none" strike="noStrike" kern="0" cap="none" spc="0" normalizeH="0" baseline="0" noProof="0" dirty="0">
                <a:ln>
                  <a:noFill/>
                </a:ln>
                <a:solidFill>
                  <a:sysClr val="windowText" lastClr="000000"/>
                </a:solidFill>
                <a:effectLst/>
                <a:uLnTx/>
                <a:uFillTx/>
                <a:latin typeface="Calibri"/>
                <a:ea typeface="Calibri"/>
                <a:cs typeface="Calibri"/>
                <a:sym typeface="Arial"/>
              </a:rPr>
              <a:t>Wind and solar are the cheapest sources of electricity generation for people across more than two-thirds of the world today.[4*]</a:t>
            </a:r>
          </a:p>
          <a:p>
            <a:pPr marL="148166" marR="0" lvl="0" indent="-148166" defTabSz="457200" eaLnBrk="1" fontAlgn="auto" latinLnBrk="0" hangingPunct="1">
              <a:lnSpc>
                <a:spcPct val="100000"/>
              </a:lnSpc>
              <a:spcBef>
                <a:spcPts val="0"/>
              </a:spcBef>
              <a:spcAft>
                <a:spcPts val="0"/>
              </a:spcAft>
              <a:buClrTx/>
              <a:buSzPct val="75000"/>
              <a:buFontTx/>
              <a:buChar char="•"/>
              <a:tabLst/>
              <a:defRPr sz="1200"/>
            </a:pPr>
            <a:r>
              <a:rPr kumimoji="0" lang="en-US" sz="1200" b="0" i="0" u="none" strike="noStrike" kern="0" cap="none" spc="0" normalizeH="0" baseline="0" noProof="0" dirty="0">
                <a:ln>
                  <a:noFill/>
                </a:ln>
                <a:solidFill>
                  <a:sysClr val="windowText" lastClr="000000"/>
                </a:solidFill>
                <a:effectLst/>
                <a:uLnTx/>
                <a:uFillTx/>
                <a:latin typeface="Calibri"/>
                <a:ea typeface="Calibri"/>
                <a:cs typeface="Calibri"/>
                <a:sym typeface="Arial"/>
              </a:rPr>
              <a:t>In 2000, the International Energy Agency projected global wind capacity would only reach 30 gigawatts (GW) by 2010. Instead in 2010, it reached 200 GW.[5*]</a:t>
            </a:r>
          </a:p>
          <a:p>
            <a:pPr marL="148166" marR="0" lvl="0" indent="-148166" defTabSz="457200" eaLnBrk="1" fontAlgn="auto" latinLnBrk="0" hangingPunct="1">
              <a:lnSpc>
                <a:spcPct val="100000"/>
              </a:lnSpc>
              <a:spcBef>
                <a:spcPts val="0"/>
              </a:spcBef>
              <a:spcAft>
                <a:spcPts val="0"/>
              </a:spcAft>
              <a:buClrTx/>
              <a:buSzPct val="75000"/>
              <a:buFontTx/>
              <a:buChar char="•"/>
              <a:tabLst/>
              <a:defRPr sz="1200"/>
            </a:pPr>
            <a:r>
              <a:rPr kumimoji="0" lang="en-US" sz="1200" b="0" i="0" u="none" strike="noStrike" kern="0" cap="none" spc="0" normalizeH="0" baseline="0" noProof="0" dirty="0">
                <a:ln>
                  <a:noFill/>
                </a:ln>
                <a:solidFill>
                  <a:sysClr val="windowText" lastClr="000000"/>
                </a:solidFill>
                <a:effectLst/>
                <a:uLnTx/>
                <a:uFillTx/>
                <a:latin typeface="Calibri"/>
                <a:ea typeface="Calibri"/>
                <a:cs typeface="Calibri"/>
                <a:sym typeface="Arial"/>
              </a:rPr>
              <a:t>Total capacity worldwide will likely more than double between 2018 and 2027, with additions averaging around 65 GW per year. Much of the capacity will be in China, with 24 GW expected each year after 2020.[6*]</a:t>
            </a:r>
          </a:p>
          <a:p>
            <a:pPr marL="0" marR="0" lvl="0" indent="0" defTabSz="457200" eaLnBrk="1" fontAlgn="auto" latinLnBrk="0" hangingPunct="1">
              <a:lnSpc>
                <a:spcPct val="100000"/>
              </a:lnSpc>
              <a:spcBef>
                <a:spcPts val="0"/>
              </a:spcBef>
              <a:spcAft>
                <a:spcPts val="0"/>
              </a:spcAft>
              <a:buClrTx/>
              <a:buSzPct val="75000"/>
              <a:buFontTx/>
              <a:buNone/>
              <a:tabLst/>
              <a:defRPr sz="1200"/>
            </a:pPr>
            <a:endParaRPr kumimoji="0" lang="en-US" sz="1200" b="0" i="0" u="none" strike="noStrike" kern="0" cap="none" spc="0" normalizeH="0" baseline="0" noProof="0" dirty="0">
              <a:ln>
                <a:noFill/>
              </a:ln>
              <a:solidFill>
                <a:sysClr val="windowText" lastClr="000000"/>
              </a:solidFill>
              <a:effectLst/>
              <a:uLnTx/>
              <a:uFillTx/>
              <a:latin typeface="Calibri"/>
              <a:ea typeface="Calibri"/>
              <a:cs typeface="Calibri"/>
              <a:sym typeface="Arial"/>
            </a:endParaRPr>
          </a:p>
          <a:p>
            <a:pPr marL="0" marR="0" lvl="0" indent="0" defTabSz="457200" eaLnBrk="1" fontAlgn="auto" latinLnBrk="0" hangingPunct="1">
              <a:lnSpc>
                <a:spcPct val="100000"/>
              </a:lnSpc>
              <a:spcBef>
                <a:spcPts val="0"/>
              </a:spcBef>
              <a:spcAft>
                <a:spcPts val="0"/>
              </a:spcAft>
              <a:buClrTx/>
              <a:buSzPct val="75000"/>
              <a:buFontTx/>
              <a:buNone/>
              <a:tabLst/>
              <a:defRPr sz="1200"/>
            </a:pPr>
            <a:endParaRPr kumimoji="0" lang="en-US" sz="1200" b="0" i="0" u="none" strike="noStrike" kern="0" cap="none" spc="0" normalizeH="0" baseline="0" noProof="0" dirty="0">
              <a:ln>
                <a:noFill/>
              </a:ln>
              <a:solidFill>
                <a:sysClr val="windowText" lastClr="000000"/>
              </a:solidFill>
              <a:effectLst/>
              <a:uLnTx/>
              <a:uFillTx/>
              <a:latin typeface="Calibri"/>
              <a:ea typeface="Calibri"/>
              <a:cs typeface="Calibri"/>
              <a:sym typeface="Arial"/>
            </a:endParaRPr>
          </a:p>
          <a:p>
            <a:pPr marL="0" marR="0" lvl="0" indent="0" defTabSz="457200" eaLnBrk="1" fontAlgn="auto" latinLnBrk="0" hangingPunct="1">
              <a:lnSpc>
                <a:spcPct val="100000"/>
              </a:lnSpc>
              <a:spcBef>
                <a:spcPts val="0"/>
              </a:spcBef>
              <a:spcAft>
                <a:spcPts val="0"/>
              </a:spcAft>
              <a:buClrTx/>
              <a:buSzPct val="75000"/>
              <a:buFontTx/>
              <a:buNone/>
              <a:tabLst/>
              <a:defRPr sz="1200"/>
            </a:pPr>
            <a:r>
              <a:rPr kumimoji="0" lang="en-US" sz="1200" b="0" i="0" u="none" strike="noStrike" kern="0" cap="none" spc="0" normalizeH="0" baseline="0" noProof="0" dirty="0">
                <a:ln>
                  <a:noFill/>
                </a:ln>
                <a:solidFill>
                  <a:sysClr val="windowText" lastClr="000000"/>
                </a:solidFill>
                <a:effectLst/>
                <a:uLnTx/>
                <a:uFillTx/>
                <a:latin typeface="Calibri"/>
                <a:ea typeface="Calibri"/>
                <a:cs typeface="Calibri"/>
                <a:sym typeface="Arial"/>
              </a:rPr>
              <a:t>WIND</a:t>
            </a:r>
          </a:p>
          <a:p>
            <a:pPr marL="148166" marR="0" lvl="0" indent="-148166" defTabSz="457200" eaLnBrk="1" fontAlgn="auto" latinLnBrk="0" hangingPunct="1">
              <a:lnSpc>
                <a:spcPct val="100000"/>
              </a:lnSpc>
              <a:spcBef>
                <a:spcPts val="0"/>
              </a:spcBef>
              <a:spcAft>
                <a:spcPts val="0"/>
              </a:spcAft>
              <a:buClrTx/>
              <a:buSzPct val="75000"/>
              <a:buFontTx/>
              <a:buChar char="•"/>
              <a:tabLst/>
              <a:defRPr sz="1200"/>
            </a:pPr>
            <a:r>
              <a:rPr kumimoji="0" lang="en-US" sz="1200" b="0" i="0" u="none" strike="noStrike" kern="0" cap="none" spc="0" normalizeH="0" baseline="0" noProof="0" dirty="0">
                <a:ln>
                  <a:noFill/>
                </a:ln>
                <a:solidFill>
                  <a:sysClr val="windowText" lastClr="000000"/>
                </a:solidFill>
                <a:effectLst/>
                <a:uLnTx/>
                <a:uFillTx/>
                <a:latin typeface="Calibri"/>
                <a:ea typeface="Calibri"/>
                <a:cs typeface="Calibri"/>
                <a:sym typeface="Arial"/>
              </a:rPr>
              <a:t>Wind energy has the potential to supply the world’s electricity needs 40 times over.[1*] </a:t>
            </a:r>
          </a:p>
          <a:p>
            <a:pPr marL="148166" marR="0" lvl="0" indent="-148166" defTabSz="457200" eaLnBrk="1" fontAlgn="auto" latinLnBrk="0" hangingPunct="1">
              <a:lnSpc>
                <a:spcPct val="100000"/>
              </a:lnSpc>
              <a:spcBef>
                <a:spcPts val="0"/>
              </a:spcBef>
              <a:spcAft>
                <a:spcPts val="0"/>
              </a:spcAft>
              <a:buClrTx/>
              <a:buSzPct val="75000"/>
              <a:buFontTx/>
              <a:buChar char="•"/>
              <a:tabLst/>
              <a:defRPr sz="1200"/>
            </a:pPr>
            <a:r>
              <a:rPr kumimoji="0" lang="en-US" sz="1200" b="0" i="0" u="none" strike="noStrike" kern="0" cap="none" spc="0" normalizeH="0" baseline="0" noProof="0" dirty="0">
                <a:ln>
                  <a:noFill/>
                </a:ln>
                <a:solidFill>
                  <a:sysClr val="windowText" lastClr="000000"/>
                </a:solidFill>
                <a:effectLst/>
                <a:uLnTx/>
                <a:uFillTx/>
                <a:latin typeface="Calibri"/>
                <a:ea typeface="Calibri"/>
                <a:cs typeface="Calibri"/>
                <a:sym typeface="Arial"/>
              </a:rPr>
              <a:t>Global wind capacity reached almost 600 GW in 2018[2*], and is expected to quadruple by 2040, with $3.3 trillion in investments.[3*]</a:t>
            </a:r>
          </a:p>
          <a:p>
            <a:pPr marL="148166" marR="0" lvl="0" indent="-148166" defTabSz="457200" eaLnBrk="1" fontAlgn="auto" latinLnBrk="0" hangingPunct="1">
              <a:lnSpc>
                <a:spcPct val="100000"/>
              </a:lnSpc>
              <a:spcBef>
                <a:spcPts val="0"/>
              </a:spcBef>
              <a:spcAft>
                <a:spcPts val="0"/>
              </a:spcAft>
              <a:buClrTx/>
              <a:buSzPct val="75000"/>
              <a:buFontTx/>
              <a:buChar char="•"/>
              <a:tabLst/>
              <a:defRPr sz="1200"/>
            </a:pPr>
            <a:r>
              <a:rPr kumimoji="0" lang="en-US" sz="1200" b="0" i="0" u="none" strike="noStrike" kern="0" cap="none" spc="0" normalizeH="0" baseline="0" noProof="0" dirty="0">
                <a:ln>
                  <a:noFill/>
                </a:ln>
                <a:solidFill>
                  <a:sysClr val="windowText" lastClr="000000"/>
                </a:solidFill>
                <a:effectLst/>
                <a:uLnTx/>
                <a:uFillTx/>
                <a:latin typeface="Calibri"/>
                <a:ea typeface="Calibri"/>
                <a:cs typeface="Calibri"/>
                <a:sym typeface="Arial"/>
              </a:rPr>
              <a:t>Wind and solar are the cheapest sources of electricity generation for people across more than two-thirds of the world today.[4*]</a:t>
            </a:r>
          </a:p>
          <a:p>
            <a:pPr marL="148166" marR="0" lvl="0" indent="-148166" defTabSz="457200" eaLnBrk="1" fontAlgn="auto" latinLnBrk="0" hangingPunct="1">
              <a:lnSpc>
                <a:spcPct val="100000"/>
              </a:lnSpc>
              <a:spcBef>
                <a:spcPts val="0"/>
              </a:spcBef>
              <a:spcAft>
                <a:spcPts val="0"/>
              </a:spcAft>
              <a:buClrTx/>
              <a:buSzPct val="75000"/>
              <a:buFontTx/>
              <a:buChar char="•"/>
              <a:tabLst/>
              <a:defRPr sz="1200"/>
            </a:pPr>
            <a:r>
              <a:rPr kumimoji="0" lang="en-US" sz="1200" b="0" i="0" u="none" strike="noStrike" kern="0" cap="none" spc="0" normalizeH="0" baseline="0" noProof="0" dirty="0">
                <a:ln>
                  <a:noFill/>
                </a:ln>
                <a:solidFill>
                  <a:sysClr val="windowText" lastClr="000000"/>
                </a:solidFill>
                <a:effectLst/>
                <a:uLnTx/>
                <a:uFillTx/>
                <a:latin typeface="Calibri"/>
                <a:ea typeface="Calibri"/>
                <a:cs typeface="Calibri"/>
                <a:sym typeface="Arial"/>
              </a:rPr>
              <a:t>In 2000, the International Energy Agency projected global wind capacity would only reach 30 gigawatts (GW) by 2010. Instead in 2010, it reached 200 GW.[5*]</a:t>
            </a:r>
          </a:p>
          <a:p>
            <a:pPr marL="148166" marR="0" lvl="0" indent="-148166" defTabSz="457200" eaLnBrk="1" fontAlgn="auto" latinLnBrk="0" hangingPunct="1">
              <a:lnSpc>
                <a:spcPct val="100000"/>
              </a:lnSpc>
              <a:spcBef>
                <a:spcPts val="0"/>
              </a:spcBef>
              <a:spcAft>
                <a:spcPts val="0"/>
              </a:spcAft>
              <a:buClrTx/>
              <a:buSzPct val="75000"/>
              <a:buFontTx/>
              <a:buChar char="•"/>
              <a:tabLst/>
              <a:defRPr sz="1200"/>
            </a:pPr>
            <a:r>
              <a:rPr kumimoji="0" lang="en-US" sz="1200" b="0" i="0" u="none" strike="noStrike" kern="0" cap="none" spc="0" normalizeH="0" baseline="0" noProof="0" dirty="0">
                <a:ln>
                  <a:noFill/>
                </a:ln>
                <a:solidFill>
                  <a:sysClr val="windowText" lastClr="000000"/>
                </a:solidFill>
                <a:effectLst/>
                <a:uLnTx/>
                <a:uFillTx/>
                <a:latin typeface="Calibri"/>
                <a:ea typeface="Calibri"/>
                <a:cs typeface="Calibri"/>
                <a:sym typeface="Arial"/>
              </a:rPr>
              <a:t>Total capacity worldwide will likely more than double between 2018 and 2027, with additions averaging around 65 GW per year. Much of the capacity will be in China, with 24 GW expected each year after 2020.</a:t>
            </a:r>
          </a:p>
          <a:p>
            <a:pPr marL="148166" marR="0" lvl="0" indent="-148166" defTabSz="457200" eaLnBrk="1" fontAlgn="auto" latinLnBrk="0" hangingPunct="1">
              <a:lnSpc>
                <a:spcPct val="100000"/>
              </a:lnSpc>
              <a:spcBef>
                <a:spcPts val="0"/>
              </a:spcBef>
              <a:spcAft>
                <a:spcPts val="0"/>
              </a:spcAft>
              <a:buClrTx/>
              <a:buSzPct val="75000"/>
              <a:buFontTx/>
              <a:buChar char="•"/>
              <a:tabLst/>
              <a:defRPr sz="1200"/>
            </a:pPr>
            <a:endParaRPr kumimoji="0" lang="en-US" sz="1200" b="0" i="0" u="none" strike="noStrike" kern="0" cap="none" spc="0" normalizeH="0" baseline="0" noProof="0" dirty="0">
              <a:ln>
                <a:noFill/>
              </a:ln>
              <a:solidFill>
                <a:sysClr val="windowText" lastClr="000000"/>
              </a:solidFill>
              <a:effectLst/>
              <a:uLnTx/>
              <a:uFillTx/>
              <a:latin typeface="Calibri"/>
              <a:cs typeface="Calibri"/>
              <a:sym typeface="Arial"/>
            </a:endParaRPr>
          </a:p>
          <a:p>
            <a:pPr marL="0" marR="0" lvl="0" indent="0" defTabSz="457200" eaLnBrk="1" fontAlgn="auto" latinLnBrk="0" hangingPunct="1">
              <a:lnSpc>
                <a:spcPct val="100000"/>
              </a:lnSpc>
              <a:spcBef>
                <a:spcPts val="0"/>
              </a:spcBef>
              <a:spcAft>
                <a:spcPts val="0"/>
              </a:spcAft>
              <a:buClrTx/>
              <a:buSzPct val="75000"/>
              <a:buFontTx/>
              <a:buNone/>
              <a:tabLst/>
              <a:defRPr sz="1200"/>
            </a:pPr>
            <a:r>
              <a:rPr kumimoji="0" lang="en-US" sz="1200" b="0" i="0" u="none" strike="noStrike" kern="0" cap="none" spc="0" normalizeH="0" baseline="0" noProof="0" dirty="0">
                <a:ln>
                  <a:noFill/>
                </a:ln>
                <a:solidFill>
                  <a:sysClr val="windowText" lastClr="000000"/>
                </a:solidFill>
                <a:effectLst/>
                <a:uLnTx/>
                <a:uFillTx/>
                <a:latin typeface="Calibri"/>
                <a:cs typeface="Calibri"/>
                <a:sym typeface="Arial"/>
              </a:rPr>
              <a:t>SOLAR</a:t>
            </a:r>
          </a:p>
          <a:p>
            <a:pPr marL="0" marR="0" lvl="0" indent="0" defTabSz="457200" eaLnBrk="1" fontAlgn="auto" latinLnBrk="0" hangingPunct="1">
              <a:lnSpc>
                <a:spcPct val="100000"/>
              </a:lnSpc>
              <a:spcBef>
                <a:spcPts val="0"/>
              </a:spcBef>
              <a:spcAft>
                <a:spcPts val="0"/>
              </a:spcAft>
              <a:buClrTx/>
              <a:buSzTx/>
              <a:buFontTx/>
              <a:buNone/>
              <a:tabLst/>
              <a:defRPr sz="1200"/>
            </a:pPr>
            <a:r>
              <a:rPr kumimoji="0" lang="en-US" sz="1200" b="1" i="0" u="none" strike="noStrike" kern="0" cap="none" spc="0" normalizeH="0" baseline="0" noProof="0" dirty="0">
                <a:ln>
                  <a:noFill/>
                </a:ln>
                <a:solidFill>
                  <a:sysClr val="windowText" lastClr="000000"/>
                </a:solidFill>
                <a:effectLst/>
                <a:uLnTx/>
                <a:uFillTx/>
                <a:latin typeface="Calibri"/>
                <a:ea typeface="Calibri"/>
                <a:cs typeface="Calibri"/>
                <a:sym typeface="Arial"/>
              </a:rPr>
              <a:t>The cost of solar has dropped significantly in recent decades and has tremendous potential in the future.</a:t>
            </a:r>
          </a:p>
          <a:p>
            <a:pPr marL="148166" marR="0" lvl="0" indent="-148166" defTabSz="457200" eaLnBrk="1" fontAlgn="auto" latinLnBrk="0" hangingPunct="1">
              <a:lnSpc>
                <a:spcPct val="100000"/>
              </a:lnSpc>
              <a:spcBef>
                <a:spcPts val="0"/>
              </a:spcBef>
              <a:spcAft>
                <a:spcPts val="0"/>
              </a:spcAft>
              <a:buClrTx/>
              <a:buSzPct val="75000"/>
              <a:buFontTx/>
              <a:buChar char="•"/>
              <a:tabLst/>
              <a:defRPr sz="1200"/>
            </a:pPr>
            <a:r>
              <a:rPr kumimoji="0" lang="en-US" sz="1200" b="0" i="0" u="none" strike="noStrike" kern="0" cap="none" spc="0" normalizeH="0" baseline="0" noProof="0" dirty="0">
                <a:ln>
                  <a:noFill/>
                </a:ln>
                <a:solidFill>
                  <a:sysClr val="windowText" lastClr="000000"/>
                </a:solidFill>
                <a:effectLst/>
                <a:uLnTx/>
                <a:uFillTx/>
                <a:latin typeface="Calibri"/>
                <a:ea typeface="Calibri"/>
                <a:cs typeface="Calibri"/>
                <a:sym typeface="Arial"/>
              </a:rPr>
              <a:t>In the US, solar installation costs fell by more than 70 percent in the last decade alone and hit a record low in the third quarter of 2019.[2*] Globally, the cost of solar PV has fallen by 99 percent over the last four decades.[3*]</a:t>
            </a:r>
          </a:p>
          <a:p>
            <a:pPr marL="148166" marR="0" lvl="0" indent="-148166" defTabSz="457200" eaLnBrk="1" fontAlgn="auto" latinLnBrk="0" hangingPunct="1">
              <a:lnSpc>
                <a:spcPct val="100000"/>
              </a:lnSpc>
              <a:spcBef>
                <a:spcPts val="0"/>
              </a:spcBef>
              <a:spcAft>
                <a:spcPts val="0"/>
              </a:spcAft>
              <a:buClrTx/>
              <a:buSzPct val="75000"/>
              <a:buFontTx/>
              <a:buChar char="•"/>
              <a:tabLst/>
              <a:defRPr sz="1200"/>
            </a:pPr>
            <a:r>
              <a:rPr kumimoji="0" lang="en-US" sz="1200" b="0" i="0" u="none" strike="noStrike" kern="0" cap="none" spc="0" normalizeH="0" baseline="0" noProof="0" dirty="0">
                <a:ln>
                  <a:noFill/>
                </a:ln>
                <a:solidFill>
                  <a:sysClr val="windowText" lastClr="000000"/>
                </a:solidFill>
                <a:effectLst/>
                <a:uLnTx/>
                <a:uFillTx/>
                <a:latin typeface="Calibri"/>
                <a:ea typeface="Calibri"/>
                <a:cs typeface="Calibri"/>
                <a:sym typeface="Arial"/>
              </a:rPr>
              <a:t>Solar prices have fallen to the point of cost competitiveness with conventional generation technologies (fossil fuels), even without government subsidies.[4*]</a:t>
            </a:r>
          </a:p>
          <a:p>
            <a:pPr marL="148166" marR="0" lvl="0" indent="-148166" defTabSz="457200" eaLnBrk="1" fontAlgn="auto" latinLnBrk="0" hangingPunct="1">
              <a:lnSpc>
                <a:spcPct val="100000"/>
              </a:lnSpc>
              <a:spcBef>
                <a:spcPts val="0"/>
              </a:spcBef>
              <a:spcAft>
                <a:spcPts val="0"/>
              </a:spcAft>
              <a:buClrTx/>
              <a:buSzPct val="75000"/>
              <a:buFontTx/>
              <a:buChar char="•"/>
              <a:tabLst/>
              <a:defRPr sz="1200"/>
            </a:pPr>
            <a:r>
              <a:rPr kumimoji="0" lang="en-US" sz="1200" b="0" i="0" u="none" strike="noStrike" kern="0" cap="none" spc="0" normalizeH="0" baseline="0" noProof="0" dirty="0">
                <a:ln>
                  <a:noFill/>
                </a:ln>
                <a:solidFill>
                  <a:sysClr val="windowText" lastClr="000000"/>
                </a:solidFill>
                <a:effectLst/>
                <a:uLnTx/>
                <a:uFillTx/>
                <a:latin typeface="Calibri"/>
                <a:ea typeface="Calibri"/>
                <a:cs typeface="Calibri"/>
                <a:sym typeface="Arial"/>
              </a:rPr>
              <a:t>In a single hour, the Earth receives more solar energy than humans use in a full year.[5*] It’s just a matter of harnessing what we need.</a:t>
            </a:r>
          </a:p>
          <a:p>
            <a:pPr marL="148166" marR="0" lvl="0" indent="-148166" defTabSz="457200" eaLnBrk="1" fontAlgn="auto" latinLnBrk="0" hangingPunct="1">
              <a:lnSpc>
                <a:spcPct val="100000"/>
              </a:lnSpc>
              <a:spcBef>
                <a:spcPts val="0"/>
              </a:spcBef>
              <a:spcAft>
                <a:spcPts val="0"/>
              </a:spcAft>
              <a:buClrTx/>
              <a:buSzPct val="75000"/>
              <a:buFontTx/>
              <a:buChar char="•"/>
              <a:tabLst/>
              <a:defRPr sz="1200"/>
            </a:pPr>
            <a:r>
              <a:rPr kumimoji="0" lang="en-US" sz="1200" b="0" i="0" u="none" strike="noStrike" kern="0" cap="none" spc="0" normalizeH="0" baseline="0" noProof="0" dirty="0">
                <a:ln>
                  <a:noFill/>
                </a:ln>
                <a:solidFill>
                  <a:sysClr val="windowText" lastClr="000000"/>
                </a:solidFill>
                <a:effectLst/>
                <a:uLnTx/>
                <a:uFillTx/>
                <a:latin typeface="Calibri"/>
                <a:ea typeface="Calibri"/>
                <a:cs typeface="Calibri"/>
                <a:sym typeface="Arial"/>
              </a:rPr>
              <a:t>In 2017, the average solar panel converted 17 percent of all solar energy to usable electricity. Projections show this conversion efficiency could grow to roughly 25 percent by 2027.[6*]</a:t>
            </a:r>
          </a:p>
          <a:p>
            <a:pPr marL="148166" marR="0" lvl="0" indent="-148166" defTabSz="457200" eaLnBrk="1" fontAlgn="auto" latinLnBrk="0" hangingPunct="1">
              <a:lnSpc>
                <a:spcPct val="100000"/>
              </a:lnSpc>
              <a:spcBef>
                <a:spcPts val="0"/>
              </a:spcBef>
              <a:spcAft>
                <a:spcPts val="0"/>
              </a:spcAft>
              <a:buClrTx/>
              <a:buSzPct val="75000"/>
              <a:buFontTx/>
              <a:buChar char="•"/>
              <a:tabLst/>
              <a:defRPr sz="1200"/>
            </a:pPr>
            <a:r>
              <a:rPr kumimoji="0" lang="en-US" sz="1200" b="0" i="0" u="none" strike="noStrike" kern="0" cap="none" spc="0" normalizeH="0" baseline="0" noProof="0" dirty="0">
                <a:ln>
                  <a:noFill/>
                </a:ln>
                <a:solidFill>
                  <a:sysClr val="windowText" lastClr="000000"/>
                </a:solidFill>
                <a:effectLst/>
                <a:uLnTx/>
                <a:uFillTx/>
                <a:latin typeface="Calibri"/>
                <a:ea typeface="Calibri"/>
                <a:cs typeface="Calibri"/>
                <a:sym typeface="Arial"/>
              </a:rPr>
              <a:t>The US is estimated to have over 190,000 GW of technical solar energy potential, including nearly 155,000 GW of solar PV capacity.[7*] In the third quarter of 2019, installed solar capacity reached 71.3 GW, enough to power 13.5 million homes.[8*]</a:t>
            </a:r>
          </a:p>
          <a:p>
            <a:pPr marL="0" marR="0" lvl="0" indent="0" defTabSz="457200" eaLnBrk="1" fontAlgn="auto" latinLnBrk="0" hangingPunct="1">
              <a:lnSpc>
                <a:spcPct val="100000"/>
              </a:lnSpc>
              <a:spcBef>
                <a:spcPts val="0"/>
              </a:spcBef>
              <a:spcAft>
                <a:spcPts val="0"/>
              </a:spcAft>
              <a:buClrTx/>
              <a:buSzPct val="75000"/>
              <a:buFontTx/>
              <a:buNone/>
              <a:tabLst/>
              <a:defRPr sz="1200"/>
            </a:pPr>
            <a:endParaRPr dirty="0"/>
          </a:p>
        </p:txBody>
      </p:sp>
      <p:sp>
        <p:nvSpPr>
          <p:cNvPr id="510" name="Shape 510"/>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7144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17" name="Google Shape;17;p2"/>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 name="Google Shape;18;p2"/>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2"/>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Research title / bar / text">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746654" y="1080445"/>
            <a:ext cx="7679700" cy="346800"/>
          </a:xfrm>
          <a:prstGeom prst="rect">
            <a:avLst/>
          </a:prstGeom>
          <a:solidFill>
            <a:srgbClr val="7F7F7F"/>
          </a:solidFill>
          <a:ln>
            <a:noFill/>
          </a:ln>
        </p:spPr>
        <p:txBody>
          <a:bodyPr lIns="91425" tIns="91425" rIns="91425" bIns="91425" anchor="t" anchorCtr="0"/>
          <a:lstStyle>
            <a:lvl1pPr marL="0" marR="0" lvl="0" indent="0" algn="ctr" rtl="0">
              <a:spcBef>
                <a:spcPts val="300"/>
              </a:spcBef>
              <a:buClr>
                <a:srgbClr val="FFFFFF"/>
              </a:buClr>
              <a:buFont typeface="Arial"/>
              <a:buNone/>
              <a:defRPr sz="1500" b="1" i="0" u="none" strike="noStrike" cap="none">
                <a:solidFill>
                  <a:srgbClr val="FFFFFF"/>
                </a:solidFill>
                <a:latin typeface="Calibri"/>
                <a:ea typeface="Calibri"/>
                <a:cs typeface="Calibri"/>
                <a:sym typeface="Calibri"/>
              </a:defRPr>
            </a:lvl1pPr>
            <a:lvl2pPr marL="0" marR="0" lvl="1" indent="0" algn="l" rtl="0">
              <a:spcBef>
                <a:spcPts val="300"/>
              </a:spcBef>
              <a:buClr>
                <a:schemeClr val="dk1"/>
              </a:buClr>
              <a:buFont typeface="Arial"/>
              <a:buNone/>
              <a:defRPr sz="1500" b="0" i="0" u="none" strike="noStrike" cap="none">
                <a:solidFill>
                  <a:schemeClr val="dk1"/>
                </a:solidFill>
                <a:latin typeface="Calibri"/>
                <a:ea typeface="Calibri"/>
                <a:cs typeface="Calibri"/>
                <a:sym typeface="Calibri"/>
              </a:defRPr>
            </a:lvl2pPr>
            <a:lvl3pPr marL="0" marR="0" lvl="2" indent="0" algn="l" rtl="0">
              <a:spcBef>
                <a:spcPts val="300"/>
              </a:spcBef>
              <a:buClr>
                <a:schemeClr val="dk1"/>
              </a:buClr>
              <a:buFont typeface="Arial"/>
              <a:buNone/>
              <a:defRPr sz="1500" b="0" i="0" u="none" strike="noStrike" cap="none">
                <a:solidFill>
                  <a:schemeClr val="dk1"/>
                </a:solidFill>
                <a:latin typeface="Calibri"/>
                <a:ea typeface="Calibri"/>
                <a:cs typeface="Calibri"/>
                <a:sym typeface="Calibri"/>
              </a:defRPr>
            </a:lvl3pPr>
            <a:lvl4pPr marL="0" marR="0" lvl="3" indent="0" algn="l" rtl="0">
              <a:spcBef>
                <a:spcPts val="300"/>
              </a:spcBef>
              <a:buClr>
                <a:schemeClr val="dk1"/>
              </a:buClr>
              <a:buFont typeface="Arial"/>
              <a:buNone/>
              <a:defRPr sz="1500" b="0" i="0" u="none" strike="noStrike" cap="none">
                <a:solidFill>
                  <a:schemeClr val="dk1"/>
                </a:solidFill>
                <a:latin typeface="Calibri"/>
                <a:ea typeface="Calibri"/>
                <a:cs typeface="Calibri"/>
                <a:sym typeface="Calibri"/>
              </a:defRPr>
            </a:lvl4pPr>
            <a:lvl5pPr marL="0" marR="0" lvl="4" indent="0" algn="l" rtl="0">
              <a:spcBef>
                <a:spcPts val="300"/>
              </a:spcBef>
              <a:buClr>
                <a:schemeClr val="dk1"/>
              </a:buClr>
              <a:buFont typeface="Arial"/>
              <a:buNone/>
              <a:defRPr sz="15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7" name="Shape 97"/>
          <p:cNvSpPr txBox="1">
            <a:spLocks noGrp="1"/>
          </p:cNvSpPr>
          <p:nvPr>
            <p:ph type="body" idx="2"/>
          </p:nvPr>
        </p:nvSpPr>
        <p:spPr>
          <a:xfrm>
            <a:off x="647989" y="1627908"/>
            <a:ext cx="7778400" cy="4526700"/>
          </a:xfrm>
          <a:prstGeom prst="rect">
            <a:avLst/>
          </a:prstGeom>
          <a:noFill/>
          <a:ln>
            <a:noFill/>
          </a:ln>
        </p:spPr>
        <p:txBody>
          <a:bodyPr lIns="91425" tIns="91425" rIns="91425" bIns="91425" anchor="t" anchorCtr="0"/>
          <a:lstStyle>
            <a:lvl1pPr marL="342900" marR="0" lvl="0" indent="-2286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1pPr>
            <a:lvl2pPr marL="742950" marR="0" lvl="1" indent="-17145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8" name="Shape 98"/>
          <p:cNvSpPr txBox="1">
            <a:spLocks noGrp="1"/>
          </p:cNvSpPr>
          <p:nvPr>
            <p:ph type="title"/>
          </p:nvPr>
        </p:nvSpPr>
        <p:spPr>
          <a:xfrm>
            <a:off x="307496" y="11336"/>
            <a:ext cx="8520900" cy="889200"/>
          </a:xfrm>
          <a:prstGeom prst="rect">
            <a:avLst/>
          </a:prstGeom>
          <a:noFill/>
          <a:ln>
            <a:noFill/>
          </a:ln>
        </p:spPr>
        <p:txBody>
          <a:bodyPr lIns="91425" tIns="91425" rIns="91425" bIns="91425" anchor="b" anchorCtr="0"/>
          <a:lstStyle>
            <a:lvl1pPr marL="0" marR="0" lvl="0" indent="0" algn="l" rtl="0">
              <a:spcBef>
                <a:spcPts val="0"/>
              </a:spcBef>
              <a:buClr>
                <a:schemeClr val="accent1"/>
              </a:buClr>
              <a:buFont typeface="Calibri"/>
              <a:buNone/>
              <a:defRPr sz="2400" b="0" i="0" u="none" strike="noStrike" cap="none">
                <a:solidFill>
                  <a:schemeClr val="accent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99" name="Shape 99"/>
          <p:cNvSpPr txBox="1">
            <a:spLocks noGrp="1"/>
          </p:cNvSpPr>
          <p:nvPr>
            <p:ph type="sldNum" idx="12"/>
          </p:nvPr>
        </p:nvSpPr>
        <p:spPr>
          <a:xfrm>
            <a:off x="8556783" y="6333134"/>
            <a:ext cx="548700" cy="525000"/>
          </a:xfrm>
          <a:prstGeom prst="rect">
            <a:avLst/>
          </a:prstGeom>
        </p:spPr>
        <p:txBody>
          <a:bodyPr lIns="91425" tIns="91425" rIns="91425" bIns="91425" anchor="ctr" anchorCtr="0">
            <a:noAutofit/>
          </a:bodyPr>
          <a:lstStyle/>
          <a:p>
            <a:pPr lvl="0">
              <a:spcBef>
                <a:spcPts val="0"/>
              </a:spcBef>
              <a:buNone/>
            </a:pPr>
            <a:fld id="{00000000-1234-1234-1234-123412341234}" type="slidenum">
              <a:rPr lang="en-US">
                <a:solidFill>
                  <a:srgbClr val="FFFFFF"/>
                </a:solidFill>
              </a:rPr>
              <a:t>‹#›</a:t>
            </a:fld>
            <a:endParaRPr lang="en-US">
              <a:solidFill>
                <a:srgbClr val="FFFFFF"/>
              </a:solidFill>
            </a:endParaRPr>
          </a:p>
        </p:txBody>
      </p:sp>
    </p:spTree>
    <p:extLst>
      <p:ext uri="{BB962C8B-B14F-4D97-AF65-F5344CB8AC3E}">
        <p14:creationId xmlns:p14="http://schemas.microsoft.com/office/powerpoint/2010/main" val="1455606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249" name="Shape 249"/>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0" name="Shape 250"/>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1" name="Shape 251"/>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10934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Section Header">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722312" y="4406900"/>
            <a:ext cx="7772400" cy="13620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229" name="Shape 229"/>
          <p:cNvSpPr txBox="1">
            <a:spLocks noGrp="1"/>
          </p:cNvSpPr>
          <p:nvPr>
            <p:ph type="dt" idx="10"/>
          </p:nvPr>
        </p:nvSpPr>
        <p:spPr>
          <a:xfrm>
            <a:off x="457200" y="6356350"/>
            <a:ext cx="2133600" cy="3651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30" name="Shape 230"/>
          <p:cNvSpPr txBox="1">
            <a:spLocks noGrp="1"/>
          </p:cNvSpPr>
          <p:nvPr>
            <p:ph type="ftr" idx="11"/>
          </p:nvPr>
        </p:nvSpPr>
        <p:spPr>
          <a:xfrm>
            <a:off x="3124200" y="6356350"/>
            <a:ext cx="2895600" cy="3651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31" name="Shape 231"/>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endParaRPr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293592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23" name="Google Shape;23;p3"/>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body" idx="2"/>
          </p:nvPr>
        </p:nvSpPr>
        <p:spPr>
          <a:xfrm>
            <a:off x="4648200" y="1600200"/>
            <a:ext cx="4038600" cy="4526100"/>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3"/>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3"/>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40" name="Google Shape;40;p6"/>
          <p:cNvSpPr txBox="1">
            <a:spLocks noGrp="1"/>
          </p:cNvSpPr>
          <p:nvPr>
            <p:ph type="body" idx="1"/>
          </p:nvPr>
        </p:nvSpPr>
        <p:spPr>
          <a:xfrm>
            <a:off x="457200" y="1535112"/>
            <a:ext cx="4040100" cy="639899"/>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1" name="Google Shape;41;p6"/>
          <p:cNvSpPr txBox="1">
            <a:spLocks noGrp="1"/>
          </p:cNvSpPr>
          <p:nvPr>
            <p:ph type="body" idx="2"/>
          </p:nvPr>
        </p:nvSpPr>
        <p:spPr>
          <a:xfrm>
            <a:off x="457200" y="2174875"/>
            <a:ext cx="4040100" cy="39513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2" name="Google Shape;42;p6"/>
          <p:cNvSpPr txBox="1">
            <a:spLocks noGrp="1"/>
          </p:cNvSpPr>
          <p:nvPr>
            <p:ph type="body" idx="3"/>
          </p:nvPr>
        </p:nvSpPr>
        <p:spPr>
          <a:xfrm>
            <a:off x="4645025" y="1535112"/>
            <a:ext cx="4041900" cy="639899"/>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Google Shape;43;p6"/>
          <p:cNvSpPr txBox="1">
            <a:spLocks noGrp="1"/>
          </p:cNvSpPr>
          <p:nvPr>
            <p:ph type="body" idx="4"/>
          </p:nvPr>
        </p:nvSpPr>
        <p:spPr>
          <a:xfrm>
            <a:off x="4645025" y="2174875"/>
            <a:ext cx="4041900" cy="39513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4" name="Google Shape;44;p6"/>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6"/>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722312" y="4406900"/>
            <a:ext cx="7772400" cy="13620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55" name="Google Shape;55;p8"/>
          <p:cNvSpPr txBox="1">
            <a:spLocks noGrp="1"/>
          </p:cNvSpPr>
          <p:nvPr>
            <p:ph type="body" idx="1"/>
          </p:nvPr>
        </p:nvSpPr>
        <p:spPr>
          <a:xfrm>
            <a:off x="722312" y="2906713"/>
            <a:ext cx="7772400" cy="15003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56" name="Google Shape;56;p8"/>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8"/>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
        <p:cNvGrpSpPr/>
        <p:nvPr/>
      </p:nvGrpSpPr>
      <p:grpSpPr>
        <a:xfrm>
          <a:off x="0" y="0"/>
          <a:ext cx="0" cy="0"/>
          <a:chOff x="0" y="0"/>
          <a:chExt cx="0" cy="0"/>
        </a:xfrm>
      </p:grpSpPr>
      <p:sp>
        <p:nvSpPr>
          <p:cNvPr id="60" name="Google Shape;60;p9"/>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1" name="Google Shape;61;p9"/>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10"/>
          <p:cNvSpPr txBox="1">
            <a:spLocks noGrp="1"/>
          </p:cNvSpPr>
          <p:nvPr>
            <p:ph type="title"/>
          </p:nvPr>
        </p:nvSpPr>
        <p:spPr>
          <a:xfrm>
            <a:off x="457200" y="273050"/>
            <a:ext cx="3008400" cy="11619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65" name="Google Shape;65;p10"/>
          <p:cNvSpPr txBox="1">
            <a:spLocks noGrp="1"/>
          </p:cNvSpPr>
          <p:nvPr>
            <p:ph type="body" idx="1"/>
          </p:nvPr>
        </p:nvSpPr>
        <p:spPr>
          <a:xfrm>
            <a:off x="3575050" y="273050"/>
            <a:ext cx="5111700" cy="58530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6" name="Google Shape;66;p10"/>
          <p:cNvSpPr txBox="1">
            <a:spLocks noGrp="1"/>
          </p:cNvSpPr>
          <p:nvPr>
            <p:ph type="body" idx="2"/>
          </p:nvPr>
        </p:nvSpPr>
        <p:spPr>
          <a:xfrm>
            <a:off x="457200" y="1435100"/>
            <a:ext cx="3008400" cy="46911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7" name="Google Shape;67;p10"/>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9" name="Google Shape;69;p1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11"/>
          <p:cNvSpPr txBox="1">
            <a:spLocks noGrp="1"/>
          </p:cNvSpPr>
          <p:nvPr>
            <p:ph type="title"/>
          </p:nvPr>
        </p:nvSpPr>
        <p:spPr>
          <a:xfrm>
            <a:off x="1792288" y="4800600"/>
            <a:ext cx="5486400" cy="5667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72" name="Google Shape;72;p11"/>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3" name="Google Shape;73;p11"/>
          <p:cNvSpPr txBox="1">
            <a:spLocks noGrp="1"/>
          </p:cNvSpPr>
          <p:nvPr>
            <p:ph type="body" idx="1"/>
          </p:nvPr>
        </p:nvSpPr>
        <p:spPr>
          <a:xfrm>
            <a:off x="1792288" y="5367337"/>
            <a:ext cx="5486400" cy="8049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4" name="Google Shape;74;p11"/>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1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7"/>
        <p:cNvGrpSpPr/>
        <p:nvPr/>
      </p:nvGrpSpPr>
      <p:grpSpPr>
        <a:xfrm>
          <a:off x="0" y="0"/>
          <a:ext cx="0" cy="0"/>
          <a:chOff x="0" y="0"/>
          <a:chExt cx="0" cy="0"/>
        </a:xfrm>
      </p:grpSpPr>
      <p:sp>
        <p:nvSpPr>
          <p:cNvPr id="78" name="Google Shape;78;p12"/>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79" name="Google Shape;79;p12"/>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0" name="Google Shape;80;p12"/>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1" name="Google Shape;81;p12"/>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1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3"/>
        <p:cNvGrpSpPr/>
        <p:nvPr/>
      </p:nvGrpSpPr>
      <p:grpSpPr>
        <a:xfrm>
          <a:off x="0" y="0"/>
          <a:ext cx="0" cy="0"/>
          <a:chOff x="0" y="0"/>
          <a:chExt cx="0" cy="0"/>
        </a:xfrm>
      </p:grpSpPr>
      <p:sp>
        <p:nvSpPr>
          <p:cNvPr id="84" name="Google Shape;84;p13"/>
          <p:cNvSpPr txBox="1">
            <a:spLocks noGrp="1"/>
          </p:cNvSpPr>
          <p:nvPr>
            <p:ph type="title"/>
          </p:nvPr>
        </p:nvSpPr>
        <p:spPr>
          <a:xfrm rot="5400000">
            <a:off x="4732350" y="2171687"/>
            <a:ext cx="5851500" cy="20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85" name="Google Shape;85;p13"/>
          <p:cNvSpPr txBox="1">
            <a:spLocks noGrp="1"/>
          </p:cNvSpPr>
          <p:nvPr>
            <p:ph type="body" idx="1"/>
          </p:nvPr>
        </p:nvSpPr>
        <p:spPr>
          <a:xfrm rot="5400000">
            <a:off x="541350" y="190487"/>
            <a:ext cx="5851500" cy="60198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6" name="Google Shape;86;p13"/>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7" name="Google Shape;87;p13"/>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1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11" name="Google Shape;11;p1"/>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4" r:id="rId4"/>
    <p:sldLayoutId id="2147483655" r:id="rId5"/>
    <p:sldLayoutId id="2147483656" r:id="rId6"/>
    <p:sldLayoutId id="2147483657" r:id="rId7"/>
    <p:sldLayoutId id="2147483658" r:id="rId8"/>
    <p:sldLayoutId id="2147483659" r:id="rId9"/>
    <p:sldLayoutId id="2147483681" r:id="rId10"/>
    <p:sldLayoutId id="2147483682" r:id="rId11"/>
    <p:sldLayoutId id="214748368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Google Shape;226;p37" descr="SC BAR.jpg"/>
          <p:cNvPicPr preferRelativeResize="0"/>
          <p:nvPr/>
        </p:nvPicPr>
        <p:blipFill rotWithShape="1">
          <a:blip r:embed="rId3">
            <a:alphaModFix/>
          </a:blip>
          <a:srcRect/>
          <a:stretch/>
        </p:blipFill>
        <p:spPr>
          <a:xfrm>
            <a:off x="0" y="-73152"/>
            <a:ext cx="9144000" cy="1063800"/>
          </a:xfrm>
          <a:prstGeom prst="rect">
            <a:avLst/>
          </a:prstGeom>
          <a:noFill/>
          <a:ln>
            <a:noFill/>
          </a:ln>
        </p:spPr>
      </p:pic>
      <p:sp>
        <p:nvSpPr>
          <p:cNvPr id="227" name="Google Shape;227;p37"/>
          <p:cNvSpPr txBox="1"/>
          <p:nvPr/>
        </p:nvSpPr>
        <p:spPr>
          <a:xfrm>
            <a:off x="147235" y="328609"/>
            <a:ext cx="7396500" cy="585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FFFF"/>
              </a:buClr>
              <a:buSzPts val="600"/>
              <a:buFont typeface="Calibri"/>
              <a:buNone/>
            </a:pPr>
            <a:r>
              <a:rPr lang="en-US" sz="2400" b="0" i="0" u="none" strike="noStrike" cap="none" dirty="0">
                <a:solidFill>
                  <a:srgbClr val="FFFFFF"/>
                </a:solidFill>
                <a:latin typeface="Calibri"/>
                <a:ea typeface="Calibri"/>
                <a:cs typeface="Calibri"/>
                <a:sym typeface="Calibri"/>
              </a:rPr>
              <a:t>Ready for 100</a:t>
            </a:r>
            <a:endParaRPr dirty="0"/>
          </a:p>
        </p:txBody>
      </p:sp>
      <p:sp>
        <p:nvSpPr>
          <p:cNvPr id="228" name="Google Shape;228;p37"/>
          <p:cNvSpPr txBox="1">
            <a:spLocks noGrp="1"/>
          </p:cNvSpPr>
          <p:nvPr>
            <p:ph type="body" idx="1"/>
          </p:nvPr>
        </p:nvSpPr>
        <p:spPr>
          <a:xfrm>
            <a:off x="0" y="4876800"/>
            <a:ext cx="9144000" cy="1981200"/>
          </a:xfrm>
          <a:prstGeom prst="rect">
            <a:avLst/>
          </a:prstGeom>
          <a:noFill/>
          <a:ln>
            <a:noFill/>
          </a:ln>
        </p:spPr>
        <p:txBody>
          <a:bodyPr spcFirstLastPara="1" wrap="square" lIns="91425" tIns="91425" rIns="91425" bIns="91425" anchor="t" anchorCtr="0">
            <a:noAutofit/>
          </a:bodyPr>
          <a:lstStyle/>
          <a:p>
            <a:pPr marL="203200" marR="0" lvl="0" indent="0" algn="ctr" rtl="0">
              <a:lnSpc>
                <a:spcPct val="100000"/>
              </a:lnSpc>
              <a:spcBef>
                <a:spcPts val="0"/>
              </a:spcBef>
              <a:spcAft>
                <a:spcPts val="0"/>
              </a:spcAft>
              <a:buClr>
                <a:schemeClr val="dk1"/>
              </a:buClr>
              <a:buSzPts val="3200"/>
              <a:buFont typeface="Arial"/>
              <a:buNone/>
            </a:pPr>
            <a:br>
              <a:rPr lang="en-US" sz="3200" b="1" i="0" u="none" strike="noStrike" cap="none" dirty="0">
                <a:solidFill>
                  <a:schemeClr val="dk1"/>
                </a:solidFill>
                <a:latin typeface="Calibri"/>
                <a:ea typeface="Calibri"/>
                <a:cs typeface="Calibri"/>
                <a:sym typeface="Calibri"/>
              </a:rPr>
            </a:br>
            <a:r>
              <a:rPr lang="en-US" sz="3200" b="1" i="0" u="none" strike="noStrike" cap="none" dirty="0">
                <a:solidFill>
                  <a:schemeClr val="dk1"/>
                </a:solidFill>
                <a:latin typeface="Calibri"/>
                <a:ea typeface="Calibri"/>
                <a:cs typeface="Calibri"/>
                <a:sym typeface="Calibri"/>
              </a:rPr>
              <a:t>Ready for 100 Ohio</a:t>
            </a:r>
            <a:endParaRPr dirty="0"/>
          </a:p>
          <a:p>
            <a:pPr marL="203200" marR="0" lvl="0" indent="0" algn="ctr" rtl="0">
              <a:lnSpc>
                <a:spcPct val="100000"/>
              </a:lnSpc>
              <a:spcBef>
                <a:spcPts val="0"/>
              </a:spcBef>
              <a:spcAft>
                <a:spcPts val="0"/>
              </a:spcAft>
              <a:buClr>
                <a:schemeClr val="dk1"/>
              </a:buClr>
              <a:buSzPts val="3200"/>
              <a:buFont typeface="Arial"/>
              <a:buNone/>
            </a:pPr>
            <a:r>
              <a:rPr lang="en-US" sz="3200" b="1" i="0" u="none" strike="noStrike" cap="none" dirty="0">
                <a:solidFill>
                  <a:schemeClr val="dk1"/>
                </a:solidFill>
                <a:latin typeface="Calibri"/>
                <a:ea typeface="Calibri"/>
                <a:cs typeface="Calibri"/>
                <a:sym typeface="Calibri"/>
              </a:rPr>
              <a:t>Sierra Club</a:t>
            </a:r>
            <a:endParaRPr sz="3200" b="1" i="0" u="none" strike="noStrike" cap="none" dirty="0">
              <a:solidFill>
                <a:schemeClr val="dk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A712C897-2166-4F49-8D91-D831C4F6E52F}"/>
              </a:ext>
            </a:extLst>
          </p:cNvPr>
          <p:cNvPicPr>
            <a:picLocks noChangeAspect="1"/>
          </p:cNvPicPr>
          <p:nvPr/>
        </p:nvPicPr>
        <p:blipFill>
          <a:blip r:embed="rId4"/>
          <a:stretch>
            <a:fillRect/>
          </a:stretch>
        </p:blipFill>
        <p:spPr>
          <a:xfrm>
            <a:off x="1828800" y="685800"/>
            <a:ext cx="5486400" cy="54864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Shape 398"/>
          <p:cNvSpPr txBox="1">
            <a:spLocks noGrp="1"/>
          </p:cNvSpPr>
          <p:nvPr>
            <p:ph type="title"/>
          </p:nvPr>
        </p:nvSpPr>
        <p:spPr>
          <a:xfrm>
            <a:off x="722312" y="4406900"/>
            <a:ext cx="7772400" cy="13619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4400" b="0" i="0" u="none" strike="noStrike" cap="none">
              <a:solidFill>
                <a:schemeClr val="dk1"/>
              </a:solidFill>
              <a:latin typeface="Calibri"/>
              <a:ea typeface="Calibri"/>
              <a:cs typeface="Calibri"/>
              <a:sym typeface="Calibri"/>
            </a:endParaRPr>
          </a:p>
        </p:txBody>
      </p:sp>
      <p:pic>
        <p:nvPicPr>
          <p:cNvPr id="399" name="Shape 399" descr="1129 TippingPoint 10x7.5Presentation_03_low9.jpg"/>
          <p:cNvPicPr preferRelativeResize="0"/>
          <p:nvPr/>
        </p:nvPicPr>
        <p:blipFill rotWithShape="1">
          <a:blip r:embed="rId3">
            <a:alphaModFix/>
          </a:blip>
          <a:srcRect/>
          <a:stretch/>
        </p:blipFill>
        <p:spPr>
          <a:xfrm>
            <a:off x="0" y="0"/>
            <a:ext cx="9144000" cy="6858000"/>
          </a:xfrm>
          <a:prstGeom prst="rect">
            <a:avLst/>
          </a:prstGeom>
          <a:noFill/>
          <a:ln>
            <a:noFill/>
          </a:ln>
        </p:spPr>
      </p:pic>
      <p:pic>
        <p:nvPicPr>
          <p:cNvPr id="400" name="Shape 400" descr="SC BAR.jpg"/>
          <p:cNvPicPr preferRelativeResize="0"/>
          <p:nvPr/>
        </p:nvPicPr>
        <p:blipFill rotWithShape="1">
          <a:blip r:embed="rId4">
            <a:alphaModFix/>
          </a:blip>
          <a:srcRect/>
          <a:stretch/>
        </p:blipFill>
        <p:spPr>
          <a:xfrm>
            <a:off x="0" y="-73152"/>
            <a:ext cx="9144000" cy="1063752"/>
          </a:xfrm>
          <a:prstGeom prst="rect">
            <a:avLst/>
          </a:prstGeom>
          <a:noFill/>
          <a:ln>
            <a:noFill/>
          </a:ln>
        </p:spPr>
      </p:pic>
      <p:sp>
        <p:nvSpPr>
          <p:cNvPr id="401" name="Shape 401"/>
          <p:cNvSpPr txBox="1"/>
          <p:nvPr/>
        </p:nvSpPr>
        <p:spPr>
          <a:xfrm>
            <a:off x="147235" y="328609"/>
            <a:ext cx="7396564" cy="585791"/>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FFFFFF"/>
              </a:buClr>
              <a:buSzPct val="25000"/>
              <a:buFont typeface="Calibri"/>
              <a:buNone/>
            </a:pPr>
            <a:r>
              <a:rPr lang="en-US" sz="2400" b="0" i="0" u="none" strike="noStrike" cap="none">
                <a:solidFill>
                  <a:srgbClr val="FFFFFF"/>
                </a:solidFill>
                <a:latin typeface="Calibri"/>
                <a:ea typeface="Calibri"/>
                <a:cs typeface="Calibri"/>
                <a:sym typeface="Calibri"/>
              </a:rPr>
              <a:t>100% by 2050 across the U.S. is possible</a:t>
            </a:r>
          </a:p>
        </p:txBody>
      </p:sp>
    </p:spTree>
    <p:extLst>
      <p:ext uri="{BB962C8B-B14F-4D97-AF65-F5344CB8AC3E}">
        <p14:creationId xmlns:p14="http://schemas.microsoft.com/office/powerpoint/2010/main" val="4092066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pic>
        <p:nvPicPr>
          <p:cNvPr id="523" name="Shape 523" descr="SC BAR.jpg"/>
          <p:cNvPicPr preferRelativeResize="0"/>
          <p:nvPr/>
        </p:nvPicPr>
        <p:blipFill rotWithShape="1">
          <a:blip r:embed="rId3">
            <a:alphaModFix/>
          </a:blip>
          <a:srcRect/>
          <a:stretch/>
        </p:blipFill>
        <p:spPr>
          <a:xfrm>
            <a:off x="0" y="-73152"/>
            <a:ext cx="9144000" cy="1063800"/>
          </a:xfrm>
          <a:prstGeom prst="rect">
            <a:avLst/>
          </a:prstGeom>
          <a:noFill/>
          <a:ln>
            <a:noFill/>
          </a:ln>
        </p:spPr>
      </p:pic>
      <p:sp>
        <p:nvSpPr>
          <p:cNvPr id="524" name="Shape 524"/>
          <p:cNvSpPr txBox="1"/>
          <p:nvPr/>
        </p:nvSpPr>
        <p:spPr>
          <a:xfrm>
            <a:off x="147235" y="304800"/>
            <a:ext cx="7396500" cy="5859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FFFFFF"/>
              </a:buClr>
              <a:buSzPct val="25000"/>
              <a:buFont typeface="Calibri"/>
              <a:buNone/>
            </a:pPr>
            <a:r>
              <a:rPr lang="en-US" sz="2400" dirty="0">
                <a:solidFill>
                  <a:srgbClr val="FFFFFF"/>
                </a:solidFill>
                <a:latin typeface="Calibri"/>
                <a:ea typeface="Calibri"/>
                <a:cs typeface="Calibri"/>
                <a:sym typeface="Calibri"/>
              </a:rPr>
              <a:t>What does 100% clean energy look like?</a:t>
            </a:r>
          </a:p>
        </p:txBody>
      </p:sp>
      <p:sp>
        <p:nvSpPr>
          <p:cNvPr id="525" name="Shape 525"/>
          <p:cNvSpPr txBox="1">
            <a:spLocks noGrp="1"/>
          </p:cNvSpPr>
          <p:nvPr>
            <p:ph type="body" idx="1"/>
          </p:nvPr>
        </p:nvSpPr>
        <p:spPr>
          <a:xfrm>
            <a:off x="457200" y="1295400"/>
            <a:ext cx="4427034" cy="4060371"/>
          </a:xfrm>
          <a:prstGeom prst="rect">
            <a:avLst/>
          </a:prstGeom>
        </p:spPr>
        <p:txBody>
          <a:bodyPr lIns="91425" tIns="91425" rIns="91425" bIns="91425" anchor="t" anchorCtr="0">
            <a:noAutofit/>
          </a:bodyPr>
          <a:lstStyle/>
          <a:p>
            <a:pPr marL="0" lvl="0" indent="0" rtl="0">
              <a:lnSpc>
                <a:spcPct val="115000"/>
              </a:lnSpc>
              <a:spcBef>
                <a:spcPts val="0"/>
              </a:spcBef>
              <a:spcAft>
                <a:spcPts val="600"/>
              </a:spcAft>
              <a:buSzPct val="100000"/>
              <a:buNone/>
            </a:pPr>
            <a:r>
              <a:rPr lang="en-US" sz="3600" b="1" dirty="0"/>
              <a:t>Getting to 100%</a:t>
            </a:r>
          </a:p>
          <a:p>
            <a:pPr marL="342900" indent="-342900">
              <a:lnSpc>
                <a:spcPct val="115000"/>
              </a:lnSpc>
              <a:spcBef>
                <a:spcPts val="0"/>
              </a:spcBef>
              <a:spcAft>
                <a:spcPts val="600"/>
              </a:spcAft>
              <a:buSzPct val="100000"/>
              <a:buFont typeface="Arial" panose="020B0604020202020204" pitchFamily="34" charset="0"/>
              <a:buChar char="•"/>
            </a:pPr>
            <a:r>
              <a:rPr lang="en-US" sz="2400" dirty="0"/>
              <a:t>Invest in energy efficiency</a:t>
            </a:r>
          </a:p>
          <a:p>
            <a:pPr marL="342900" indent="-342900">
              <a:lnSpc>
                <a:spcPct val="115000"/>
              </a:lnSpc>
              <a:spcBef>
                <a:spcPts val="0"/>
              </a:spcBef>
              <a:spcAft>
                <a:spcPts val="600"/>
              </a:spcAft>
              <a:buSzPct val="100000"/>
              <a:buFont typeface="Arial" panose="020B0604020202020204" pitchFamily="34" charset="0"/>
              <a:buChar char="•"/>
            </a:pPr>
            <a:r>
              <a:rPr lang="en-US" sz="2400" dirty="0"/>
              <a:t>Promote renewable energy</a:t>
            </a:r>
          </a:p>
          <a:p>
            <a:pPr marL="342900" indent="-342900">
              <a:lnSpc>
                <a:spcPct val="115000"/>
              </a:lnSpc>
              <a:spcBef>
                <a:spcPts val="0"/>
              </a:spcBef>
              <a:spcAft>
                <a:spcPts val="600"/>
              </a:spcAft>
              <a:buSzPct val="100000"/>
              <a:buFont typeface="Arial" panose="020B0604020202020204" pitchFamily="34" charset="0"/>
              <a:buChar char="•"/>
            </a:pPr>
            <a:r>
              <a:rPr lang="en-US" sz="2400" dirty="0"/>
              <a:t>Transportation through EVs, public transit, alternate modes </a:t>
            </a:r>
          </a:p>
          <a:p>
            <a:pPr marL="342900" indent="-342900">
              <a:lnSpc>
                <a:spcPct val="115000"/>
              </a:lnSpc>
              <a:spcBef>
                <a:spcPts val="0"/>
              </a:spcBef>
              <a:spcAft>
                <a:spcPts val="600"/>
              </a:spcAft>
              <a:buSzPct val="100000"/>
              <a:buFont typeface="Arial" panose="020B0604020202020204" pitchFamily="34" charset="0"/>
              <a:buChar char="•"/>
            </a:pPr>
            <a:r>
              <a:rPr lang="en-US" sz="2400" dirty="0"/>
              <a:t>Green the energy supply </a:t>
            </a:r>
          </a:p>
          <a:p>
            <a:pPr marL="342900" indent="-342900">
              <a:lnSpc>
                <a:spcPct val="115000"/>
              </a:lnSpc>
              <a:spcBef>
                <a:spcPts val="0"/>
              </a:spcBef>
              <a:spcAft>
                <a:spcPts val="600"/>
              </a:spcAft>
              <a:buSzPct val="100000"/>
              <a:buFont typeface="Arial" panose="020B0604020202020204" pitchFamily="34" charset="0"/>
              <a:buChar char="•"/>
            </a:pPr>
            <a:r>
              <a:rPr lang="en-US" sz="2400" dirty="0"/>
              <a:t>Use creative financing mechanisms</a:t>
            </a:r>
          </a:p>
        </p:txBody>
      </p:sp>
      <p:pic>
        <p:nvPicPr>
          <p:cNvPr id="3" name="Picture 2" descr="A group of people posing for the camera&#10;&#10;Description automatically generated">
            <a:extLst>
              <a:ext uri="{FF2B5EF4-FFF2-40B4-BE49-F238E27FC236}">
                <a16:creationId xmlns:a16="http://schemas.microsoft.com/office/drawing/2014/main" id="{91413B6A-8AB8-4611-8282-501EE7A5AD35}"/>
              </a:ext>
            </a:extLst>
          </p:cNvPr>
          <p:cNvPicPr>
            <a:picLocks noChangeAspect="1"/>
          </p:cNvPicPr>
          <p:nvPr/>
        </p:nvPicPr>
        <p:blipFill>
          <a:blip r:embed="rId4"/>
          <a:stretch>
            <a:fillRect/>
          </a:stretch>
        </p:blipFill>
        <p:spPr>
          <a:xfrm>
            <a:off x="4884234" y="2271712"/>
            <a:ext cx="4114800" cy="2314575"/>
          </a:xfrm>
          <a:prstGeom prst="rect">
            <a:avLst/>
          </a:prstGeom>
        </p:spPr>
      </p:pic>
    </p:spTree>
    <p:extLst>
      <p:ext uri="{BB962C8B-B14F-4D97-AF65-F5344CB8AC3E}">
        <p14:creationId xmlns:p14="http://schemas.microsoft.com/office/powerpoint/2010/main" val="2386083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pic>
        <p:nvPicPr>
          <p:cNvPr id="523" name="Shape 523" descr="SC BAR.jpg"/>
          <p:cNvPicPr preferRelativeResize="0"/>
          <p:nvPr/>
        </p:nvPicPr>
        <p:blipFill rotWithShape="1">
          <a:blip r:embed="rId3">
            <a:alphaModFix/>
          </a:blip>
          <a:srcRect/>
          <a:stretch/>
        </p:blipFill>
        <p:spPr>
          <a:xfrm>
            <a:off x="0" y="-73152"/>
            <a:ext cx="9144000" cy="1063800"/>
          </a:xfrm>
          <a:prstGeom prst="rect">
            <a:avLst/>
          </a:prstGeom>
          <a:noFill/>
          <a:ln>
            <a:noFill/>
          </a:ln>
        </p:spPr>
      </p:pic>
      <p:sp>
        <p:nvSpPr>
          <p:cNvPr id="524" name="Shape 524"/>
          <p:cNvSpPr txBox="1"/>
          <p:nvPr/>
        </p:nvSpPr>
        <p:spPr>
          <a:xfrm>
            <a:off x="147235" y="304800"/>
            <a:ext cx="7396500" cy="5859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FFFFFF"/>
              </a:buClr>
              <a:buSzPct val="25000"/>
              <a:buFont typeface="Calibri"/>
              <a:buNone/>
            </a:pPr>
            <a:r>
              <a:rPr lang="en-US" sz="2400" dirty="0">
                <a:solidFill>
                  <a:srgbClr val="FFFFFF"/>
                </a:solidFill>
                <a:latin typeface="Calibri"/>
                <a:ea typeface="Calibri"/>
                <a:cs typeface="Calibri"/>
                <a:sym typeface="Calibri"/>
              </a:rPr>
              <a:t>What does 100% clean energy look like?</a:t>
            </a:r>
          </a:p>
        </p:txBody>
      </p:sp>
      <p:sp>
        <p:nvSpPr>
          <p:cNvPr id="525" name="Shape 525"/>
          <p:cNvSpPr txBox="1">
            <a:spLocks noGrp="1"/>
          </p:cNvSpPr>
          <p:nvPr>
            <p:ph type="body" idx="1"/>
          </p:nvPr>
        </p:nvSpPr>
        <p:spPr>
          <a:xfrm>
            <a:off x="457200" y="1295400"/>
            <a:ext cx="4637314" cy="5562600"/>
          </a:xfrm>
          <a:prstGeom prst="rect">
            <a:avLst/>
          </a:prstGeom>
        </p:spPr>
        <p:txBody>
          <a:bodyPr lIns="91425" tIns="91425" rIns="91425" bIns="91425" anchor="t" anchorCtr="0">
            <a:noAutofit/>
          </a:bodyPr>
          <a:lstStyle/>
          <a:p>
            <a:pPr marL="0" lvl="0" indent="0" rtl="0">
              <a:lnSpc>
                <a:spcPct val="115000"/>
              </a:lnSpc>
              <a:spcBef>
                <a:spcPts val="0"/>
              </a:spcBef>
              <a:spcAft>
                <a:spcPts val="600"/>
              </a:spcAft>
              <a:buSzPct val="100000"/>
              <a:buNone/>
            </a:pPr>
            <a:r>
              <a:rPr lang="en-US" sz="3600" b="1" dirty="0"/>
              <a:t>Energy efficiency</a:t>
            </a:r>
          </a:p>
          <a:p>
            <a:pPr marL="342900" indent="-342900">
              <a:lnSpc>
                <a:spcPct val="115000"/>
              </a:lnSpc>
              <a:spcBef>
                <a:spcPts val="0"/>
              </a:spcBef>
              <a:spcAft>
                <a:spcPts val="600"/>
              </a:spcAft>
              <a:buSzPct val="100000"/>
              <a:buFont typeface="Arial" panose="020B0604020202020204" pitchFamily="34" charset="0"/>
              <a:buChar char="•"/>
            </a:pPr>
            <a:r>
              <a:rPr lang="en-US" sz="2400" dirty="0"/>
              <a:t>Buildings are a top emitter</a:t>
            </a:r>
          </a:p>
          <a:p>
            <a:pPr marL="342900" indent="-342900">
              <a:lnSpc>
                <a:spcPct val="115000"/>
              </a:lnSpc>
              <a:spcBef>
                <a:spcPts val="0"/>
              </a:spcBef>
              <a:spcAft>
                <a:spcPts val="600"/>
              </a:spcAft>
              <a:buSzPct val="100000"/>
              <a:buFont typeface="Arial" panose="020B0604020202020204" pitchFamily="34" charset="0"/>
              <a:buChar char="•"/>
            </a:pPr>
            <a:r>
              <a:rPr lang="en-US" sz="2400" dirty="0"/>
              <a:t>Efficiency upgrades to city, commercial, residential buildings</a:t>
            </a:r>
          </a:p>
          <a:p>
            <a:pPr marL="342900" indent="-342900">
              <a:lnSpc>
                <a:spcPct val="115000"/>
              </a:lnSpc>
              <a:spcBef>
                <a:spcPts val="0"/>
              </a:spcBef>
              <a:spcAft>
                <a:spcPts val="600"/>
              </a:spcAft>
              <a:buSzPct val="100000"/>
              <a:buFont typeface="Arial" panose="020B0604020202020204" pitchFamily="34" charset="0"/>
              <a:buChar char="•"/>
            </a:pPr>
            <a:r>
              <a:rPr lang="en-US" sz="2400" dirty="0"/>
              <a:t>Equity issues</a:t>
            </a:r>
          </a:p>
          <a:p>
            <a:pPr marL="800100" lvl="1" indent="-342900">
              <a:lnSpc>
                <a:spcPct val="115000"/>
              </a:lnSpc>
              <a:spcBef>
                <a:spcPts val="0"/>
              </a:spcBef>
              <a:spcAft>
                <a:spcPts val="600"/>
              </a:spcAft>
              <a:buSzPct val="100000"/>
              <a:buFont typeface="Arial" panose="020B0604020202020204" pitchFamily="34" charset="0"/>
              <a:buChar char="•"/>
            </a:pPr>
            <a:r>
              <a:rPr lang="en-US" sz="2000" dirty="0"/>
              <a:t>Energy burden</a:t>
            </a:r>
          </a:p>
          <a:p>
            <a:pPr marL="800100" lvl="1" indent="-342900">
              <a:lnSpc>
                <a:spcPct val="115000"/>
              </a:lnSpc>
              <a:spcBef>
                <a:spcPts val="0"/>
              </a:spcBef>
              <a:spcAft>
                <a:spcPts val="600"/>
              </a:spcAft>
              <a:buSzPct val="100000"/>
              <a:buFont typeface="Arial" panose="020B0604020202020204" pitchFamily="34" charset="0"/>
              <a:buChar char="•"/>
            </a:pPr>
            <a:r>
              <a:rPr lang="en-US" sz="2000" dirty="0"/>
              <a:t>Split incentive</a:t>
            </a:r>
          </a:p>
          <a:p>
            <a:pPr marL="342900" indent="-342900">
              <a:lnSpc>
                <a:spcPct val="115000"/>
              </a:lnSpc>
              <a:spcBef>
                <a:spcPts val="0"/>
              </a:spcBef>
              <a:spcAft>
                <a:spcPts val="600"/>
              </a:spcAft>
              <a:buSzPct val="100000"/>
              <a:buFont typeface="Arial" panose="020B0604020202020204" pitchFamily="34" charset="0"/>
              <a:buChar char="•"/>
            </a:pPr>
            <a:r>
              <a:rPr lang="en-US" sz="2400" dirty="0"/>
              <a:t>Policies</a:t>
            </a:r>
          </a:p>
          <a:p>
            <a:pPr marL="800100" lvl="1" indent="-342900">
              <a:lnSpc>
                <a:spcPct val="115000"/>
              </a:lnSpc>
              <a:spcBef>
                <a:spcPts val="0"/>
              </a:spcBef>
              <a:spcAft>
                <a:spcPts val="600"/>
              </a:spcAft>
              <a:buSzPct val="100000"/>
              <a:buFont typeface="Arial" panose="020B0604020202020204" pitchFamily="34" charset="0"/>
              <a:buChar char="•"/>
            </a:pPr>
            <a:r>
              <a:rPr lang="en-US" sz="2000" dirty="0"/>
              <a:t>Benchmarking ordinance</a:t>
            </a:r>
          </a:p>
          <a:p>
            <a:pPr marL="800100" lvl="1" indent="-342900">
              <a:lnSpc>
                <a:spcPct val="115000"/>
              </a:lnSpc>
              <a:spcBef>
                <a:spcPts val="0"/>
              </a:spcBef>
              <a:spcAft>
                <a:spcPts val="600"/>
              </a:spcAft>
              <a:buSzPct val="100000"/>
              <a:buFont typeface="Arial" panose="020B0604020202020204" pitchFamily="34" charset="0"/>
              <a:buChar char="•"/>
            </a:pPr>
            <a:r>
              <a:rPr lang="en-US" sz="2000" dirty="0"/>
              <a:t>Home energy audits</a:t>
            </a:r>
          </a:p>
          <a:p>
            <a:pPr marL="800100" lvl="1" indent="-342900">
              <a:lnSpc>
                <a:spcPct val="115000"/>
              </a:lnSpc>
              <a:spcBef>
                <a:spcPts val="0"/>
              </a:spcBef>
              <a:spcAft>
                <a:spcPts val="600"/>
              </a:spcAft>
              <a:buSzPct val="100000"/>
              <a:buFont typeface="Arial" panose="020B0604020202020204" pitchFamily="34" charset="0"/>
              <a:buChar char="•"/>
            </a:pPr>
            <a:r>
              <a:rPr lang="en-US" sz="2000" dirty="0"/>
              <a:t>“Round it up” on utility bills</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6211" y="2211171"/>
            <a:ext cx="3657600" cy="2435657"/>
          </a:xfrm>
          <a:prstGeom prst="rect">
            <a:avLst/>
          </a:prstGeom>
        </p:spPr>
      </p:pic>
      <p:sp>
        <p:nvSpPr>
          <p:cNvPr id="7" name="TextBox 6">
            <a:extLst>
              <a:ext uri="{FF2B5EF4-FFF2-40B4-BE49-F238E27FC236}">
                <a16:creationId xmlns:a16="http://schemas.microsoft.com/office/drawing/2014/main" id="{B2C14798-55BB-47FD-AB3E-DA30350EDACC}"/>
              </a:ext>
            </a:extLst>
          </p:cNvPr>
          <p:cNvSpPr txBox="1"/>
          <p:nvPr/>
        </p:nvSpPr>
        <p:spPr>
          <a:xfrm>
            <a:off x="5236211" y="4646828"/>
            <a:ext cx="3657601" cy="246221"/>
          </a:xfrm>
          <a:prstGeom prst="rect">
            <a:avLst/>
          </a:prstGeom>
          <a:noFill/>
          <a:ln>
            <a:noFill/>
          </a:ln>
        </p:spPr>
        <p:txBody>
          <a:bodyPr wrap="square" rtlCol="0">
            <a:spAutoFit/>
          </a:bodyPr>
          <a:lstStyle/>
          <a:p>
            <a:pPr algn="r"/>
            <a:r>
              <a:rPr lang="en-US" sz="1000" dirty="0"/>
              <a:t>Net Zero police station in Cincinnati</a:t>
            </a:r>
          </a:p>
        </p:txBody>
      </p:sp>
    </p:spTree>
    <p:extLst>
      <p:ext uri="{BB962C8B-B14F-4D97-AF65-F5344CB8AC3E}">
        <p14:creationId xmlns:p14="http://schemas.microsoft.com/office/powerpoint/2010/main" val="1565345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pic>
        <p:nvPicPr>
          <p:cNvPr id="523" name="Shape 523" descr="SC BAR.jpg"/>
          <p:cNvPicPr preferRelativeResize="0"/>
          <p:nvPr/>
        </p:nvPicPr>
        <p:blipFill rotWithShape="1">
          <a:blip r:embed="rId3">
            <a:alphaModFix/>
          </a:blip>
          <a:srcRect/>
          <a:stretch/>
        </p:blipFill>
        <p:spPr>
          <a:xfrm>
            <a:off x="0" y="-73152"/>
            <a:ext cx="9144000" cy="1063800"/>
          </a:xfrm>
          <a:prstGeom prst="rect">
            <a:avLst/>
          </a:prstGeom>
          <a:noFill/>
          <a:ln>
            <a:noFill/>
          </a:ln>
        </p:spPr>
      </p:pic>
      <p:sp>
        <p:nvSpPr>
          <p:cNvPr id="524" name="Shape 524"/>
          <p:cNvSpPr txBox="1"/>
          <p:nvPr/>
        </p:nvSpPr>
        <p:spPr>
          <a:xfrm>
            <a:off x="147235" y="304800"/>
            <a:ext cx="7396500" cy="5859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FFFFFF"/>
              </a:buClr>
              <a:buSzPct val="25000"/>
              <a:buFont typeface="Calibri"/>
              <a:buNone/>
            </a:pPr>
            <a:r>
              <a:rPr lang="en-US" sz="2400" dirty="0">
                <a:solidFill>
                  <a:srgbClr val="FFFFFF"/>
                </a:solidFill>
                <a:latin typeface="Calibri"/>
                <a:ea typeface="Calibri"/>
                <a:cs typeface="Calibri"/>
                <a:sym typeface="Calibri"/>
              </a:rPr>
              <a:t>What does 100% clean energy look like?</a:t>
            </a:r>
          </a:p>
        </p:txBody>
      </p:sp>
      <p:sp>
        <p:nvSpPr>
          <p:cNvPr id="525" name="Shape 525"/>
          <p:cNvSpPr txBox="1">
            <a:spLocks noGrp="1"/>
          </p:cNvSpPr>
          <p:nvPr>
            <p:ph type="body" idx="1"/>
          </p:nvPr>
        </p:nvSpPr>
        <p:spPr>
          <a:xfrm>
            <a:off x="457199" y="1295400"/>
            <a:ext cx="4604657" cy="5562600"/>
          </a:xfrm>
          <a:prstGeom prst="rect">
            <a:avLst/>
          </a:prstGeom>
        </p:spPr>
        <p:txBody>
          <a:bodyPr lIns="91425" tIns="91425" rIns="91425" bIns="91425" anchor="t" anchorCtr="0">
            <a:noAutofit/>
          </a:bodyPr>
          <a:lstStyle/>
          <a:p>
            <a:pPr marL="0" lvl="0" indent="0" rtl="0">
              <a:lnSpc>
                <a:spcPct val="115000"/>
              </a:lnSpc>
              <a:spcBef>
                <a:spcPts val="0"/>
              </a:spcBef>
              <a:spcAft>
                <a:spcPts val="600"/>
              </a:spcAft>
              <a:buSzPct val="100000"/>
              <a:buNone/>
            </a:pPr>
            <a:r>
              <a:rPr lang="en-US" sz="3600" b="1" dirty="0"/>
              <a:t>Renewable energy</a:t>
            </a:r>
          </a:p>
          <a:p>
            <a:pPr marL="342900" indent="-342900">
              <a:lnSpc>
                <a:spcPct val="115000"/>
              </a:lnSpc>
              <a:spcBef>
                <a:spcPts val="0"/>
              </a:spcBef>
              <a:spcAft>
                <a:spcPts val="600"/>
              </a:spcAft>
              <a:buSzPct val="100000"/>
              <a:buFont typeface="Arial" panose="020B0604020202020204" pitchFamily="34" charset="0"/>
              <a:buChar char="•"/>
            </a:pPr>
            <a:r>
              <a:rPr lang="en-US" sz="2400" dirty="0"/>
              <a:t>City buildings and property</a:t>
            </a:r>
          </a:p>
          <a:p>
            <a:pPr marL="800100" lvl="1" indent="-342900">
              <a:lnSpc>
                <a:spcPct val="115000"/>
              </a:lnSpc>
              <a:spcBef>
                <a:spcPts val="0"/>
              </a:spcBef>
              <a:spcAft>
                <a:spcPts val="600"/>
              </a:spcAft>
              <a:buSzPct val="100000"/>
              <a:buFont typeface="Arial" panose="020B0604020202020204" pitchFamily="34" charset="0"/>
              <a:buChar char="•"/>
            </a:pPr>
            <a:r>
              <a:rPr lang="en-US" sz="2000" dirty="0"/>
              <a:t>Parks, schools</a:t>
            </a:r>
          </a:p>
          <a:p>
            <a:pPr marL="342900" indent="-342900">
              <a:lnSpc>
                <a:spcPct val="115000"/>
              </a:lnSpc>
              <a:spcBef>
                <a:spcPts val="0"/>
              </a:spcBef>
              <a:spcAft>
                <a:spcPts val="600"/>
              </a:spcAft>
              <a:buSzPct val="100000"/>
              <a:buFont typeface="Arial" panose="020B0604020202020204" pitchFamily="34" charset="0"/>
              <a:buChar char="•"/>
            </a:pPr>
            <a:r>
              <a:rPr lang="en-US" sz="2400" dirty="0"/>
              <a:t>Homes and businesses</a:t>
            </a:r>
          </a:p>
          <a:p>
            <a:pPr marL="800100" lvl="1" indent="-342900">
              <a:lnSpc>
                <a:spcPct val="115000"/>
              </a:lnSpc>
              <a:spcBef>
                <a:spcPts val="0"/>
              </a:spcBef>
              <a:spcAft>
                <a:spcPts val="600"/>
              </a:spcAft>
              <a:buSzPct val="100000"/>
              <a:buFont typeface="Arial" panose="020B0604020202020204" pitchFamily="34" charset="0"/>
              <a:buChar char="•"/>
            </a:pPr>
            <a:r>
              <a:rPr lang="en-US" sz="2000" dirty="0"/>
              <a:t>Bulk purchase through solar coops</a:t>
            </a:r>
          </a:p>
          <a:p>
            <a:pPr marL="342900" indent="-342900">
              <a:lnSpc>
                <a:spcPct val="115000"/>
              </a:lnSpc>
              <a:spcBef>
                <a:spcPts val="0"/>
              </a:spcBef>
              <a:spcAft>
                <a:spcPts val="600"/>
              </a:spcAft>
              <a:buSzPct val="100000"/>
              <a:buFont typeface="Arial" panose="020B0604020202020204" pitchFamily="34" charset="0"/>
              <a:buChar char="•"/>
            </a:pPr>
            <a:r>
              <a:rPr lang="en-US" sz="2400" dirty="0"/>
              <a:t>Utility-scale renewable energy</a:t>
            </a:r>
          </a:p>
          <a:p>
            <a:pPr marL="342900" indent="-342900">
              <a:lnSpc>
                <a:spcPct val="115000"/>
              </a:lnSpc>
              <a:spcBef>
                <a:spcPts val="0"/>
              </a:spcBef>
              <a:spcAft>
                <a:spcPts val="600"/>
              </a:spcAft>
              <a:buSzPct val="100000"/>
              <a:buFont typeface="Arial" panose="020B0604020202020204" pitchFamily="34" charset="0"/>
              <a:buChar char="•"/>
            </a:pPr>
            <a:r>
              <a:rPr lang="en-US" sz="2400" dirty="0"/>
              <a:t>Policies</a:t>
            </a:r>
          </a:p>
          <a:p>
            <a:pPr marL="800100" lvl="1" indent="-342900">
              <a:lnSpc>
                <a:spcPct val="115000"/>
              </a:lnSpc>
              <a:spcBef>
                <a:spcPts val="0"/>
              </a:spcBef>
              <a:spcAft>
                <a:spcPts val="600"/>
              </a:spcAft>
              <a:buSzPct val="100000"/>
              <a:buFont typeface="Arial" panose="020B0604020202020204" pitchFamily="34" charset="0"/>
              <a:buChar char="•"/>
            </a:pPr>
            <a:r>
              <a:rPr lang="en-US" sz="2000" dirty="0"/>
              <a:t>Leverage through aggregation</a:t>
            </a:r>
          </a:p>
          <a:p>
            <a:pPr marL="800100" lvl="1" indent="-342900">
              <a:lnSpc>
                <a:spcPct val="115000"/>
              </a:lnSpc>
              <a:spcBef>
                <a:spcPts val="0"/>
              </a:spcBef>
              <a:spcAft>
                <a:spcPts val="600"/>
              </a:spcAft>
              <a:buSzPct val="100000"/>
              <a:buFont typeface="Arial" panose="020B0604020202020204" pitchFamily="34" charset="0"/>
              <a:buChar char="•"/>
            </a:pPr>
            <a:r>
              <a:rPr lang="en-US" sz="2000" dirty="0"/>
              <a:t>Rooftop “rentals”</a:t>
            </a:r>
          </a:p>
          <a:p>
            <a:pPr marL="800100" lvl="1" indent="-342900">
              <a:lnSpc>
                <a:spcPct val="115000"/>
              </a:lnSpc>
              <a:spcBef>
                <a:spcPts val="0"/>
              </a:spcBef>
              <a:spcAft>
                <a:spcPts val="600"/>
              </a:spcAft>
              <a:buSzPct val="100000"/>
              <a:buFont typeface="Arial" panose="020B0604020202020204" pitchFamily="34" charset="0"/>
              <a:buChar char="•"/>
            </a:pPr>
            <a:r>
              <a:rPr lang="en-US" sz="2000" dirty="0"/>
              <a:t>Participate in legislative and regulatory proceedings</a:t>
            </a:r>
          </a:p>
        </p:txBody>
      </p:sp>
      <p:pic>
        <p:nvPicPr>
          <p:cNvPr id="6" name="Picture 5">
            <a:extLst>
              <a:ext uri="{FF2B5EF4-FFF2-40B4-BE49-F238E27FC236}">
                <a16:creationId xmlns:a16="http://schemas.microsoft.com/office/drawing/2014/main" id="{328950A6-63E6-4A2E-AD85-041ADC6823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7982" y="2231030"/>
            <a:ext cx="3657600" cy="2395940"/>
          </a:xfrm>
          <a:prstGeom prst="rect">
            <a:avLst/>
          </a:prstGeom>
        </p:spPr>
      </p:pic>
      <p:sp>
        <p:nvSpPr>
          <p:cNvPr id="7" name="TextBox 6">
            <a:extLst>
              <a:ext uri="{FF2B5EF4-FFF2-40B4-BE49-F238E27FC236}">
                <a16:creationId xmlns:a16="http://schemas.microsoft.com/office/drawing/2014/main" id="{AED301EE-9850-4386-8FA6-8B101B260D75}"/>
              </a:ext>
            </a:extLst>
          </p:cNvPr>
          <p:cNvSpPr txBox="1"/>
          <p:nvPr/>
        </p:nvSpPr>
        <p:spPr>
          <a:xfrm>
            <a:off x="5257982" y="4626970"/>
            <a:ext cx="3657601" cy="246221"/>
          </a:xfrm>
          <a:prstGeom prst="rect">
            <a:avLst/>
          </a:prstGeom>
          <a:noFill/>
          <a:ln>
            <a:noFill/>
          </a:ln>
        </p:spPr>
        <p:txBody>
          <a:bodyPr wrap="square" rtlCol="0">
            <a:spAutoFit/>
          </a:bodyPr>
          <a:lstStyle/>
          <a:p>
            <a:pPr algn="r"/>
            <a:r>
              <a:rPr lang="en-US" sz="1000" dirty="0"/>
              <a:t>Solar array over Cincinnati Zoo parking lot</a:t>
            </a:r>
          </a:p>
        </p:txBody>
      </p:sp>
    </p:spTree>
    <p:extLst>
      <p:ext uri="{BB962C8B-B14F-4D97-AF65-F5344CB8AC3E}">
        <p14:creationId xmlns:p14="http://schemas.microsoft.com/office/powerpoint/2010/main" val="721570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pic>
        <p:nvPicPr>
          <p:cNvPr id="523" name="Shape 523" descr="SC BAR.jpg"/>
          <p:cNvPicPr preferRelativeResize="0"/>
          <p:nvPr/>
        </p:nvPicPr>
        <p:blipFill rotWithShape="1">
          <a:blip r:embed="rId3">
            <a:alphaModFix/>
          </a:blip>
          <a:srcRect/>
          <a:stretch/>
        </p:blipFill>
        <p:spPr>
          <a:xfrm>
            <a:off x="0" y="-73152"/>
            <a:ext cx="9144000" cy="1063800"/>
          </a:xfrm>
          <a:prstGeom prst="rect">
            <a:avLst/>
          </a:prstGeom>
          <a:noFill/>
          <a:ln>
            <a:noFill/>
          </a:ln>
        </p:spPr>
      </p:pic>
      <p:sp>
        <p:nvSpPr>
          <p:cNvPr id="524" name="Shape 524"/>
          <p:cNvSpPr txBox="1"/>
          <p:nvPr/>
        </p:nvSpPr>
        <p:spPr>
          <a:xfrm>
            <a:off x="147235" y="304800"/>
            <a:ext cx="7396500" cy="5859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FFFFFF"/>
              </a:buClr>
              <a:buSzPct val="25000"/>
              <a:buFont typeface="Calibri"/>
              <a:buNone/>
            </a:pPr>
            <a:r>
              <a:rPr lang="en-US" sz="2400" dirty="0">
                <a:solidFill>
                  <a:srgbClr val="FFFFFF"/>
                </a:solidFill>
                <a:latin typeface="Calibri"/>
                <a:ea typeface="Calibri"/>
                <a:cs typeface="Calibri"/>
                <a:sym typeface="Calibri"/>
              </a:rPr>
              <a:t>What does 100% clean energy look like?</a:t>
            </a:r>
          </a:p>
        </p:txBody>
      </p:sp>
      <p:sp>
        <p:nvSpPr>
          <p:cNvPr id="525" name="Shape 525"/>
          <p:cNvSpPr txBox="1">
            <a:spLocks noGrp="1"/>
          </p:cNvSpPr>
          <p:nvPr>
            <p:ph type="body" idx="1"/>
          </p:nvPr>
        </p:nvSpPr>
        <p:spPr>
          <a:xfrm>
            <a:off x="468086" y="1142754"/>
            <a:ext cx="4427034" cy="5562600"/>
          </a:xfrm>
          <a:prstGeom prst="rect">
            <a:avLst/>
          </a:prstGeom>
        </p:spPr>
        <p:txBody>
          <a:bodyPr lIns="91425" tIns="91425" rIns="91425" bIns="91425" anchor="t" anchorCtr="0">
            <a:noAutofit/>
          </a:bodyPr>
          <a:lstStyle/>
          <a:p>
            <a:pPr marL="0" lvl="0" indent="0" rtl="0">
              <a:lnSpc>
                <a:spcPct val="115000"/>
              </a:lnSpc>
              <a:spcBef>
                <a:spcPts val="0"/>
              </a:spcBef>
              <a:spcAft>
                <a:spcPts val="600"/>
              </a:spcAft>
              <a:buSzPct val="100000"/>
              <a:buNone/>
            </a:pPr>
            <a:r>
              <a:rPr lang="en-US" sz="3600" b="1" dirty="0"/>
              <a:t>Transportation</a:t>
            </a:r>
          </a:p>
          <a:p>
            <a:pPr marL="342900" indent="-342900">
              <a:lnSpc>
                <a:spcPct val="115000"/>
              </a:lnSpc>
              <a:spcBef>
                <a:spcPts val="0"/>
              </a:spcBef>
              <a:spcAft>
                <a:spcPts val="600"/>
              </a:spcAft>
              <a:buSzPct val="100000"/>
              <a:buFont typeface="Arial" panose="020B0604020202020204" pitchFamily="34" charset="0"/>
              <a:buChar char="•"/>
            </a:pPr>
            <a:r>
              <a:rPr lang="en-US" sz="2400" dirty="0"/>
              <a:t>Electric vehicles</a:t>
            </a:r>
          </a:p>
          <a:p>
            <a:pPr marL="800100" lvl="1" indent="-342900">
              <a:lnSpc>
                <a:spcPct val="115000"/>
              </a:lnSpc>
              <a:spcBef>
                <a:spcPts val="0"/>
              </a:spcBef>
              <a:spcAft>
                <a:spcPts val="600"/>
              </a:spcAft>
              <a:buSzPct val="100000"/>
              <a:buFont typeface="Arial" panose="020B0604020202020204" pitchFamily="34" charset="0"/>
              <a:buChar char="•"/>
            </a:pPr>
            <a:r>
              <a:rPr lang="en-US" sz="2000" dirty="0"/>
              <a:t>Transition city fleets</a:t>
            </a:r>
          </a:p>
          <a:p>
            <a:pPr marL="800100" lvl="1" indent="-342900">
              <a:lnSpc>
                <a:spcPct val="115000"/>
              </a:lnSpc>
              <a:spcBef>
                <a:spcPts val="0"/>
              </a:spcBef>
              <a:spcAft>
                <a:spcPts val="600"/>
              </a:spcAft>
              <a:buSzPct val="100000"/>
              <a:buFont typeface="Arial" panose="020B0604020202020204" pitchFamily="34" charset="0"/>
              <a:buChar char="•"/>
            </a:pPr>
            <a:r>
              <a:rPr lang="en-US" sz="2000" dirty="0"/>
              <a:t>Build out charging infrastructure</a:t>
            </a:r>
          </a:p>
          <a:p>
            <a:pPr marL="800100" lvl="1" indent="-342900">
              <a:lnSpc>
                <a:spcPct val="115000"/>
              </a:lnSpc>
              <a:spcBef>
                <a:spcPts val="0"/>
              </a:spcBef>
              <a:spcAft>
                <a:spcPts val="600"/>
              </a:spcAft>
              <a:buSzPct val="100000"/>
              <a:buFont typeface="Arial" panose="020B0604020202020204" pitchFamily="34" charset="0"/>
              <a:buChar char="•"/>
            </a:pPr>
            <a:r>
              <a:rPr lang="en-US" sz="2000" dirty="0"/>
              <a:t>Provide driver education on EVs</a:t>
            </a:r>
          </a:p>
          <a:p>
            <a:pPr marL="342900" indent="-342900">
              <a:lnSpc>
                <a:spcPct val="115000"/>
              </a:lnSpc>
              <a:spcBef>
                <a:spcPts val="0"/>
              </a:spcBef>
              <a:spcAft>
                <a:spcPts val="600"/>
              </a:spcAft>
              <a:buSzPct val="100000"/>
              <a:buFont typeface="Arial" panose="020B0604020202020204" pitchFamily="34" charset="0"/>
              <a:buChar char="•"/>
            </a:pPr>
            <a:r>
              <a:rPr lang="en-US" sz="2400" dirty="0"/>
              <a:t>Public transportation</a:t>
            </a:r>
          </a:p>
          <a:p>
            <a:pPr marL="800100" lvl="1" indent="-342900">
              <a:lnSpc>
                <a:spcPct val="115000"/>
              </a:lnSpc>
              <a:spcBef>
                <a:spcPts val="0"/>
              </a:spcBef>
              <a:spcAft>
                <a:spcPts val="600"/>
              </a:spcAft>
              <a:buSzPct val="100000"/>
              <a:buFont typeface="Arial" panose="020B0604020202020204" pitchFamily="34" charset="0"/>
              <a:buChar char="•"/>
            </a:pPr>
            <a:r>
              <a:rPr lang="en-US" sz="2000" dirty="0"/>
              <a:t>Bus rapid transit, light rail</a:t>
            </a:r>
          </a:p>
          <a:p>
            <a:pPr marL="342900" indent="-342900">
              <a:lnSpc>
                <a:spcPct val="115000"/>
              </a:lnSpc>
              <a:spcBef>
                <a:spcPts val="0"/>
              </a:spcBef>
              <a:spcAft>
                <a:spcPts val="600"/>
              </a:spcAft>
              <a:buSzPct val="100000"/>
              <a:buFont typeface="Arial" panose="020B0604020202020204" pitchFamily="34" charset="0"/>
              <a:buChar char="•"/>
            </a:pPr>
            <a:r>
              <a:rPr lang="en-US" sz="2400" dirty="0"/>
              <a:t>Alternative transport</a:t>
            </a:r>
          </a:p>
          <a:p>
            <a:pPr marL="800100" lvl="1" indent="-342900">
              <a:lnSpc>
                <a:spcPct val="115000"/>
              </a:lnSpc>
              <a:spcBef>
                <a:spcPts val="0"/>
              </a:spcBef>
              <a:spcAft>
                <a:spcPts val="600"/>
              </a:spcAft>
              <a:buSzPct val="100000"/>
              <a:buFont typeface="Arial" panose="020B0604020202020204" pitchFamily="34" charset="0"/>
              <a:buChar char="•"/>
            </a:pPr>
            <a:r>
              <a:rPr lang="en-US" sz="2000" dirty="0"/>
              <a:t>Safe bike lanes, sidewalks</a:t>
            </a:r>
            <a:endParaRPr lang="en-US" sz="1600" dirty="0"/>
          </a:p>
          <a:p>
            <a:pPr marL="800100" lvl="1" indent="-342900">
              <a:lnSpc>
                <a:spcPct val="115000"/>
              </a:lnSpc>
              <a:spcBef>
                <a:spcPts val="0"/>
              </a:spcBef>
              <a:spcAft>
                <a:spcPts val="600"/>
              </a:spcAft>
              <a:buSzPct val="100000"/>
              <a:buFont typeface="Arial" panose="020B0604020202020204" pitchFamily="34" charset="0"/>
              <a:buChar char="•"/>
            </a:pPr>
            <a:r>
              <a:rPr lang="en-US" sz="2000" dirty="0"/>
              <a:t>Shared bikes, scooters</a:t>
            </a:r>
          </a:p>
          <a:p>
            <a:pPr marL="342900" indent="-342900">
              <a:lnSpc>
                <a:spcPct val="115000"/>
              </a:lnSpc>
              <a:spcBef>
                <a:spcPts val="0"/>
              </a:spcBef>
              <a:spcAft>
                <a:spcPts val="600"/>
              </a:spcAft>
              <a:buSzPct val="100000"/>
              <a:buFont typeface="Arial" panose="020B0604020202020204" pitchFamily="34" charset="0"/>
              <a:buChar char="•"/>
            </a:pPr>
            <a:r>
              <a:rPr lang="en-US" sz="2400" dirty="0"/>
              <a:t>Policies</a:t>
            </a:r>
          </a:p>
          <a:p>
            <a:pPr marL="800100" lvl="1" indent="-342900">
              <a:lnSpc>
                <a:spcPct val="115000"/>
              </a:lnSpc>
              <a:spcBef>
                <a:spcPts val="0"/>
              </a:spcBef>
              <a:spcAft>
                <a:spcPts val="600"/>
              </a:spcAft>
              <a:buSzPct val="100000"/>
              <a:buFont typeface="Arial" panose="020B0604020202020204" pitchFamily="34" charset="0"/>
              <a:buChar char="•"/>
            </a:pPr>
            <a:r>
              <a:rPr lang="en-US" sz="2000" dirty="0"/>
              <a:t>Smart growth</a:t>
            </a:r>
          </a:p>
        </p:txBody>
      </p:sp>
      <p:pic>
        <p:nvPicPr>
          <p:cNvPr id="3" name="Picture 2">
            <a:extLst>
              <a:ext uri="{FF2B5EF4-FFF2-40B4-BE49-F238E27FC236}">
                <a16:creationId xmlns:a16="http://schemas.microsoft.com/office/drawing/2014/main" id="{A9AAED4F-0F77-4BE9-977B-78156E5C21BB}"/>
              </a:ext>
            </a:extLst>
          </p:cNvPr>
          <p:cNvPicPr>
            <a:picLocks noChangeAspect="1"/>
          </p:cNvPicPr>
          <p:nvPr/>
        </p:nvPicPr>
        <p:blipFill>
          <a:blip r:embed="rId4"/>
          <a:stretch>
            <a:fillRect/>
          </a:stretch>
        </p:blipFill>
        <p:spPr>
          <a:xfrm>
            <a:off x="5486400" y="1077356"/>
            <a:ext cx="3657600" cy="2056908"/>
          </a:xfrm>
          <a:prstGeom prst="rect">
            <a:avLst/>
          </a:prstGeom>
        </p:spPr>
      </p:pic>
      <p:sp>
        <p:nvSpPr>
          <p:cNvPr id="8" name="TextBox 7">
            <a:extLst>
              <a:ext uri="{FF2B5EF4-FFF2-40B4-BE49-F238E27FC236}">
                <a16:creationId xmlns:a16="http://schemas.microsoft.com/office/drawing/2014/main" id="{670EC9A4-3EBB-41D2-8C74-25FB5769B462}"/>
              </a:ext>
            </a:extLst>
          </p:cNvPr>
          <p:cNvSpPr txBox="1"/>
          <p:nvPr/>
        </p:nvSpPr>
        <p:spPr>
          <a:xfrm>
            <a:off x="5406647" y="3924054"/>
            <a:ext cx="3657601" cy="246221"/>
          </a:xfrm>
          <a:prstGeom prst="rect">
            <a:avLst/>
          </a:prstGeom>
          <a:noFill/>
          <a:ln>
            <a:noFill/>
          </a:ln>
        </p:spPr>
        <p:txBody>
          <a:bodyPr wrap="square" rtlCol="0">
            <a:spAutoFit/>
          </a:bodyPr>
          <a:lstStyle/>
          <a:p>
            <a:pPr algn="r"/>
            <a:r>
              <a:rPr lang="en-US" sz="1000" dirty="0"/>
              <a:t>Smart Columbus EV Ride and Drive Roadshow ad</a:t>
            </a:r>
          </a:p>
        </p:txBody>
      </p:sp>
      <p:pic>
        <p:nvPicPr>
          <p:cNvPr id="4" name="Picture 3" descr="A close up of a map&#10;&#10;Description automatically generated">
            <a:extLst>
              <a:ext uri="{FF2B5EF4-FFF2-40B4-BE49-F238E27FC236}">
                <a16:creationId xmlns:a16="http://schemas.microsoft.com/office/drawing/2014/main" id="{C60B7F5C-DB04-411D-9525-91A48F58207A}"/>
              </a:ext>
            </a:extLst>
          </p:cNvPr>
          <p:cNvPicPr>
            <a:picLocks noChangeAspect="1"/>
          </p:cNvPicPr>
          <p:nvPr/>
        </p:nvPicPr>
        <p:blipFill>
          <a:blip r:embed="rId5"/>
          <a:stretch>
            <a:fillRect/>
          </a:stretch>
        </p:blipFill>
        <p:spPr>
          <a:xfrm>
            <a:off x="5486400" y="3220972"/>
            <a:ext cx="3657600" cy="3637028"/>
          </a:xfrm>
          <a:prstGeom prst="rect">
            <a:avLst/>
          </a:prstGeom>
        </p:spPr>
      </p:pic>
    </p:spTree>
    <p:extLst>
      <p:ext uri="{BB962C8B-B14F-4D97-AF65-F5344CB8AC3E}">
        <p14:creationId xmlns:p14="http://schemas.microsoft.com/office/powerpoint/2010/main" val="755683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pic>
        <p:nvPicPr>
          <p:cNvPr id="523" name="Shape 523" descr="SC BAR.jpg"/>
          <p:cNvPicPr preferRelativeResize="0"/>
          <p:nvPr/>
        </p:nvPicPr>
        <p:blipFill rotWithShape="1">
          <a:blip r:embed="rId3">
            <a:alphaModFix/>
          </a:blip>
          <a:srcRect/>
          <a:stretch/>
        </p:blipFill>
        <p:spPr>
          <a:xfrm>
            <a:off x="0" y="-73152"/>
            <a:ext cx="9144000" cy="1063800"/>
          </a:xfrm>
          <a:prstGeom prst="rect">
            <a:avLst/>
          </a:prstGeom>
          <a:noFill/>
          <a:ln>
            <a:noFill/>
          </a:ln>
        </p:spPr>
      </p:pic>
      <p:sp>
        <p:nvSpPr>
          <p:cNvPr id="524" name="Shape 524"/>
          <p:cNvSpPr txBox="1"/>
          <p:nvPr/>
        </p:nvSpPr>
        <p:spPr>
          <a:xfrm>
            <a:off x="147235" y="304800"/>
            <a:ext cx="7396500" cy="5859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FFFFFF"/>
              </a:buClr>
              <a:buSzPct val="25000"/>
              <a:buFont typeface="Calibri"/>
              <a:buNone/>
            </a:pPr>
            <a:r>
              <a:rPr lang="en-US" sz="2400" dirty="0">
                <a:solidFill>
                  <a:srgbClr val="FFFFFF"/>
                </a:solidFill>
                <a:latin typeface="Calibri"/>
                <a:ea typeface="Calibri"/>
                <a:cs typeface="Calibri"/>
                <a:sym typeface="Calibri"/>
              </a:rPr>
              <a:t>What does 100% clean energy look like?</a:t>
            </a:r>
          </a:p>
        </p:txBody>
      </p:sp>
      <p:sp>
        <p:nvSpPr>
          <p:cNvPr id="525" name="Shape 525"/>
          <p:cNvSpPr txBox="1">
            <a:spLocks noGrp="1"/>
          </p:cNvSpPr>
          <p:nvPr>
            <p:ph type="body" idx="1"/>
          </p:nvPr>
        </p:nvSpPr>
        <p:spPr>
          <a:xfrm>
            <a:off x="457200" y="1143000"/>
            <a:ext cx="4572000" cy="5562600"/>
          </a:xfrm>
          <a:prstGeom prst="rect">
            <a:avLst/>
          </a:prstGeom>
        </p:spPr>
        <p:txBody>
          <a:bodyPr lIns="91425" tIns="91425" rIns="91425" bIns="91425" anchor="t" anchorCtr="0">
            <a:noAutofit/>
          </a:bodyPr>
          <a:lstStyle/>
          <a:p>
            <a:pPr marL="0" lvl="0" indent="0" rtl="0">
              <a:lnSpc>
                <a:spcPct val="115000"/>
              </a:lnSpc>
              <a:spcBef>
                <a:spcPts val="0"/>
              </a:spcBef>
              <a:spcAft>
                <a:spcPts val="600"/>
              </a:spcAft>
              <a:buSzPct val="100000"/>
              <a:buNone/>
            </a:pPr>
            <a:r>
              <a:rPr lang="en-US" sz="3600" b="1" dirty="0"/>
              <a:t>Energy supply</a:t>
            </a:r>
          </a:p>
          <a:p>
            <a:pPr marL="342900" indent="-342900">
              <a:lnSpc>
                <a:spcPct val="115000"/>
              </a:lnSpc>
              <a:spcBef>
                <a:spcPts val="0"/>
              </a:spcBef>
              <a:spcAft>
                <a:spcPts val="600"/>
              </a:spcAft>
              <a:buSzPct val="100000"/>
              <a:buFont typeface="Arial" panose="020B0604020202020204" pitchFamily="34" charset="0"/>
              <a:buChar char="•"/>
            </a:pPr>
            <a:r>
              <a:rPr lang="en-US" sz="2400" dirty="0"/>
              <a:t>Community Choice Aggregation</a:t>
            </a:r>
          </a:p>
          <a:p>
            <a:pPr marL="800100" lvl="1" indent="-342900">
              <a:lnSpc>
                <a:spcPct val="115000"/>
              </a:lnSpc>
              <a:spcBef>
                <a:spcPts val="0"/>
              </a:spcBef>
              <a:spcAft>
                <a:spcPts val="600"/>
              </a:spcAft>
              <a:buSzPct val="100000"/>
              <a:buFont typeface="Arial" panose="020B0604020202020204" pitchFamily="34" charset="0"/>
              <a:buChar char="•"/>
            </a:pPr>
            <a:r>
              <a:rPr lang="en-US" sz="2000" dirty="0"/>
              <a:t>Legal in 9 states, proposed 5 more</a:t>
            </a:r>
          </a:p>
          <a:p>
            <a:pPr marL="800100" lvl="1" indent="-342900">
              <a:lnSpc>
                <a:spcPct val="115000"/>
              </a:lnSpc>
              <a:spcBef>
                <a:spcPts val="0"/>
              </a:spcBef>
              <a:spcAft>
                <a:spcPts val="600"/>
              </a:spcAft>
              <a:buSzPct val="100000"/>
              <a:buFont typeface="Arial" panose="020B0604020202020204" pitchFamily="34" charset="0"/>
              <a:buChar char="•"/>
            </a:pPr>
            <a:r>
              <a:rPr lang="en-US" sz="2000" dirty="0"/>
              <a:t>Basis of Cincinnati’s commitment</a:t>
            </a:r>
          </a:p>
          <a:p>
            <a:pPr marL="342900" indent="-342900">
              <a:lnSpc>
                <a:spcPct val="115000"/>
              </a:lnSpc>
              <a:spcBef>
                <a:spcPts val="0"/>
              </a:spcBef>
              <a:spcAft>
                <a:spcPts val="600"/>
              </a:spcAft>
              <a:buSzPct val="100000"/>
              <a:buFont typeface="Arial" panose="020B0604020202020204" pitchFamily="34" charset="0"/>
              <a:buChar char="•"/>
            </a:pPr>
            <a:r>
              <a:rPr lang="en-US" sz="2400" dirty="0"/>
              <a:t>Pools all city customers</a:t>
            </a:r>
          </a:p>
          <a:p>
            <a:pPr marL="800100" lvl="1" indent="-342900">
              <a:lnSpc>
                <a:spcPct val="115000"/>
              </a:lnSpc>
              <a:spcBef>
                <a:spcPts val="0"/>
              </a:spcBef>
              <a:spcAft>
                <a:spcPts val="600"/>
              </a:spcAft>
              <a:buSzPct val="100000"/>
              <a:buFont typeface="Arial" panose="020B0604020202020204" pitchFamily="34" charset="0"/>
              <a:buChar char="•"/>
            </a:pPr>
            <a:r>
              <a:rPr lang="en-US" sz="2000" dirty="0"/>
              <a:t>“Collective bargaining for energy”</a:t>
            </a:r>
          </a:p>
          <a:p>
            <a:pPr marL="342900" indent="-342900">
              <a:lnSpc>
                <a:spcPct val="115000"/>
              </a:lnSpc>
              <a:spcBef>
                <a:spcPts val="0"/>
              </a:spcBef>
              <a:spcAft>
                <a:spcPts val="600"/>
              </a:spcAft>
              <a:buSzPct val="100000"/>
              <a:buFont typeface="Arial" panose="020B0604020202020204" pitchFamily="34" charset="0"/>
              <a:buChar char="•"/>
            </a:pPr>
            <a:r>
              <a:rPr lang="en-US" sz="2400" dirty="0"/>
              <a:t>Requires a ballot initiative</a:t>
            </a:r>
          </a:p>
          <a:p>
            <a:pPr marL="800100" lvl="1" indent="-342900">
              <a:lnSpc>
                <a:spcPct val="115000"/>
              </a:lnSpc>
              <a:spcBef>
                <a:spcPts val="0"/>
              </a:spcBef>
              <a:spcAft>
                <a:spcPts val="600"/>
              </a:spcAft>
              <a:buSzPct val="100000"/>
              <a:buFont typeface="Arial" panose="020B0604020202020204" pitchFamily="34" charset="0"/>
              <a:buChar char="•"/>
            </a:pPr>
            <a:r>
              <a:rPr lang="en-US" sz="2000" dirty="0"/>
              <a:t>Worthington passed CCA by 75%</a:t>
            </a:r>
          </a:p>
          <a:p>
            <a:pPr marL="800100" lvl="1" indent="-342900">
              <a:lnSpc>
                <a:spcPct val="115000"/>
              </a:lnSpc>
              <a:spcBef>
                <a:spcPts val="0"/>
              </a:spcBef>
              <a:spcAft>
                <a:spcPts val="600"/>
              </a:spcAft>
              <a:buSzPct val="100000"/>
              <a:buFont typeface="Arial" panose="020B0604020202020204" pitchFamily="34" charset="0"/>
              <a:buChar char="•"/>
            </a:pPr>
            <a:r>
              <a:rPr lang="en-US" sz="2000" dirty="0"/>
              <a:t>Columbus will vote in November</a:t>
            </a:r>
            <a:endParaRPr lang="en-US" sz="2000" b="1" dirty="0"/>
          </a:p>
          <a:p>
            <a:pPr marL="342900" indent="-342900">
              <a:lnSpc>
                <a:spcPct val="115000"/>
              </a:lnSpc>
              <a:spcBef>
                <a:spcPts val="0"/>
              </a:spcBef>
              <a:spcAft>
                <a:spcPts val="600"/>
              </a:spcAft>
              <a:buSzPct val="100000"/>
              <a:buFont typeface="Arial" panose="020B0604020202020204" pitchFamily="34" charset="0"/>
              <a:buChar char="•"/>
            </a:pPr>
            <a:r>
              <a:rPr lang="en-US" sz="2400" dirty="0"/>
              <a:t>Where does energy come from?</a:t>
            </a:r>
          </a:p>
          <a:p>
            <a:pPr marL="800100" lvl="1" indent="-342900">
              <a:lnSpc>
                <a:spcPct val="115000"/>
              </a:lnSpc>
              <a:spcBef>
                <a:spcPts val="0"/>
              </a:spcBef>
              <a:spcAft>
                <a:spcPts val="600"/>
              </a:spcAft>
              <a:buSzPct val="100000"/>
              <a:buFont typeface="Arial" panose="020B0604020202020204" pitchFamily="34" charset="0"/>
              <a:buChar char="•"/>
            </a:pPr>
            <a:r>
              <a:rPr lang="en-US" sz="2000" dirty="0"/>
              <a:t>Renewable Energy Certificates</a:t>
            </a:r>
          </a:p>
          <a:p>
            <a:pPr marL="800100" lvl="1" indent="-342900">
              <a:lnSpc>
                <a:spcPct val="115000"/>
              </a:lnSpc>
              <a:spcBef>
                <a:spcPts val="0"/>
              </a:spcBef>
              <a:spcAft>
                <a:spcPts val="600"/>
              </a:spcAft>
              <a:buSzPct val="100000"/>
              <a:buFont typeface="Arial" panose="020B0604020202020204" pitchFamily="34" charset="0"/>
              <a:buChar char="•"/>
            </a:pPr>
            <a:r>
              <a:rPr lang="en-US" sz="2000" dirty="0"/>
              <a:t>Local utility scale solar – Cincinnati</a:t>
            </a:r>
          </a:p>
        </p:txBody>
      </p:sp>
      <p:sp>
        <p:nvSpPr>
          <p:cNvPr id="5" name="TextBox 4">
            <a:extLst>
              <a:ext uri="{FF2B5EF4-FFF2-40B4-BE49-F238E27FC236}">
                <a16:creationId xmlns:a16="http://schemas.microsoft.com/office/drawing/2014/main" id="{E0B93162-7D44-4BEA-BB2A-DEB226BBB9CD}"/>
              </a:ext>
            </a:extLst>
          </p:cNvPr>
          <p:cNvSpPr txBox="1"/>
          <p:nvPr/>
        </p:nvSpPr>
        <p:spPr>
          <a:xfrm>
            <a:off x="5029200" y="5189859"/>
            <a:ext cx="4114800" cy="246221"/>
          </a:xfrm>
          <a:prstGeom prst="rect">
            <a:avLst/>
          </a:prstGeom>
          <a:noFill/>
          <a:ln>
            <a:noFill/>
          </a:ln>
        </p:spPr>
        <p:txBody>
          <a:bodyPr wrap="square" rtlCol="0">
            <a:spAutoFit/>
          </a:bodyPr>
          <a:lstStyle/>
          <a:p>
            <a:pPr algn="r"/>
            <a:r>
              <a:rPr lang="en-US" sz="1000" dirty="0"/>
              <a:t>Map of Highland County solar array - Hecate</a:t>
            </a:r>
          </a:p>
        </p:txBody>
      </p:sp>
      <p:pic>
        <p:nvPicPr>
          <p:cNvPr id="3" name="Picture 2" descr="A close up of a map&#10;&#10;Description automatically generated">
            <a:extLst>
              <a:ext uri="{FF2B5EF4-FFF2-40B4-BE49-F238E27FC236}">
                <a16:creationId xmlns:a16="http://schemas.microsoft.com/office/drawing/2014/main" id="{9B1D3A26-5658-4137-A948-6A26765DC7DF}"/>
              </a:ext>
            </a:extLst>
          </p:cNvPr>
          <p:cNvPicPr>
            <a:picLocks noChangeAspect="1"/>
          </p:cNvPicPr>
          <p:nvPr/>
        </p:nvPicPr>
        <p:blipFill>
          <a:blip r:embed="rId4"/>
          <a:stretch>
            <a:fillRect/>
          </a:stretch>
        </p:blipFill>
        <p:spPr>
          <a:xfrm>
            <a:off x="5029200" y="2011230"/>
            <a:ext cx="4114800" cy="3178629"/>
          </a:xfrm>
          <a:prstGeom prst="rect">
            <a:avLst/>
          </a:prstGeom>
        </p:spPr>
      </p:pic>
    </p:spTree>
    <p:extLst>
      <p:ext uri="{BB962C8B-B14F-4D97-AF65-F5344CB8AC3E}">
        <p14:creationId xmlns:p14="http://schemas.microsoft.com/office/powerpoint/2010/main" val="616252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pic>
        <p:nvPicPr>
          <p:cNvPr id="523" name="Shape 523" descr="SC BAR.jpg"/>
          <p:cNvPicPr preferRelativeResize="0"/>
          <p:nvPr/>
        </p:nvPicPr>
        <p:blipFill rotWithShape="1">
          <a:blip r:embed="rId3">
            <a:alphaModFix/>
          </a:blip>
          <a:srcRect/>
          <a:stretch/>
        </p:blipFill>
        <p:spPr>
          <a:xfrm>
            <a:off x="0" y="-73152"/>
            <a:ext cx="9144000" cy="1063800"/>
          </a:xfrm>
          <a:prstGeom prst="rect">
            <a:avLst/>
          </a:prstGeom>
          <a:noFill/>
          <a:ln>
            <a:noFill/>
          </a:ln>
        </p:spPr>
      </p:pic>
      <p:sp>
        <p:nvSpPr>
          <p:cNvPr id="524" name="Shape 524"/>
          <p:cNvSpPr txBox="1"/>
          <p:nvPr/>
        </p:nvSpPr>
        <p:spPr>
          <a:xfrm>
            <a:off x="147235" y="304800"/>
            <a:ext cx="7396500" cy="5859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FFFFFF"/>
              </a:buClr>
              <a:buSzPct val="25000"/>
              <a:buFont typeface="Calibri"/>
              <a:buNone/>
            </a:pPr>
            <a:r>
              <a:rPr lang="en-US" sz="2400" dirty="0">
                <a:solidFill>
                  <a:srgbClr val="FFFFFF"/>
                </a:solidFill>
                <a:latin typeface="Calibri"/>
                <a:ea typeface="Calibri"/>
                <a:cs typeface="Calibri"/>
                <a:sym typeface="Calibri"/>
              </a:rPr>
              <a:t>What does 100% clean energy look like?</a:t>
            </a:r>
          </a:p>
        </p:txBody>
      </p:sp>
      <p:sp>
        <p:nvSpPr>
          <p:cNvPr id="525" name="Shape 525"/>
          <p:cNvSpPr txBox="1">
            <a:spLocks noGrp="1"/>
          </p:cNvSpPr>
          <p:nvPr>
            <p:ph type="body" idx="1"/>
          </p:nvPr>
        </p:nvSpPr>
        <p:spPr>
          <a:xfrm>
            <a:off x="457200" y="1295400"/>
            <a:ext cx="4679244" cy="5562600"/>
          </a:xfrm>
          <a:prstGeom prst="rect">
            <a:avLst/>
          </a:prstGeom>
        </p:spPr>
        <p:txBody>
          <a:bodyPr lIns="91425" tIns="91425" rIns="91425" bIns="91425" anchor="t" anchorCtr="0">
            <a:noAutofit/>
          </a:bodyPr>
          <a:lstStyle/>
          <a:p>
            <a:pPr marL="0" lvl="0" indent="0" rtl="0">
              <a:lnSpc>
                <a:spcPct val="115000"/>
              </a:lnSpc>
              <a:spcBef>
                <a:spcPts val="0"/>
              </a:spcBef>
              <a:spcAft>
                <a:spcPts val="600"/>
              </a:spcAft>
              <a:buSzPct val="100000"/>
              <a:buNone/>
            </a:pPr>
            <a:r>
              <a:rPr lang="en-US" sz="3600" b="1" dirty="0"/>
              <a:t>Creative Financing</a:t>
            </a:r>
          </a:p>
          <a:p>
            <a:pPr marL="342900" indent="-342900">
              <a:lnSpc>
                <a:spcPct val="115000"/>
              </a:lnSpc>
              <a:spcBef>
                <a:spcPts val="0"/>
              </a:spcBef>
              <a:spcAft>
                <a:spcPts val="600"/>
              </a:spcAft>
              <a:buSzPct val="100000"/>
              <a:buFont typeface="Arial" panose="020B0604020202020204" pitchFamily="34" charset="0"/>
              <a:buChar char="•"/>
            </a:pPr>
            <a:r>
              <a:rPr lang="en-US" sz="2400" dirty="0"/>
              <a:t>Property Assessed Clean Energy</a:t>
            </a:r>
          </a:p>
          <a:p>
            <a:pPr marL="800100" lvl="1" indent="-342900">
              <a:lnSpc>
                <a:spcPct val="115000"/>
              </a:lnSpc>
              <a:spcBef>
                <a:spcPts val="0"/>
              </a:spcBef>
              <a:spcAft>
                <a:spcPts val="600"/>
              </a:spcAft>
              <a:buSzPct val="100000"/>
              <a:buFont typeface="Arial" panose="020B0604020202020204" pitchFamily="34" charset="0"/>
              <a:buChar char="•"/>
            </a:pPr>
            <a:r>
              <a:rPr lang="en-US" sz="2000" dirty="0"/>
              <a:t>Commercial PACE</a:t>
            </a:r>
          </a:p>
          <a:p>
            <a:pPr marL="800100" lvl="1" indent="-342900">
              <a:lnSpc>
                <a:spcPct val="115000"/>
              </a:lnSpc>
              <a:spcBef>
                <a:spcPts val="0"/>
              </a:spcBef>
              <a:spcAft>
                <a:spcPts val="600"/>
              </a:spcAft>
              <a:buSzPct val="100000"/>
              <a:buFont typeface="Arial" panose="020B0604020202020204" pitchFamily="34" charset="0"/>
              <a:buChar char="•"/>
            </a:pPr>
            <a:r>
              <a:rPr lang="en-US" sz="2000" dirty="0"/>
              <a:t>Residential PACE</a:t>
            </a:r>
          </a:p>
          <a:p>
            <a:pPr marL="342900" indent="-342900">
              <a:lnSpc>
                <a:spcPct val="115000"/>
              </a:lnSpc>
              <a:spcBef>
                <a:spcPts val="0"/>
              </a:spcBef>
              <a:spcAft>
                <a:spcPts val="600"/>
              </a:spcAft>
              <a:buSzPct val="100000"/>
              <a:buFont typeface="Arial" panose="020B0604020202020204" pitchFamily="34" charset="0"/>
              <a:buChar char="•"/>
            </a:pPr>
            <a:r>
              <a:rPr lang="en-US" sz="2400" dirty="0"/>
              <a:t>Solar coops / bulk purchase</a:t>
            </a:r>
          </a:p>
          <a:p>
            <a:pPr marL="800100" lvl="1" indent="-342900">
              <a:lnSpc>
                <a:spcPct val="115000"/>
              </a:lnSpc>
              <a:spcBef>
                <a:spcPts val="0"/>
              </a:spcBef>
              <a:spcAft>
                <a:spcPts val="600"/>
              </a:spcAft>
              <a:buSzPct val="100000"/>
              <a:buFont typeface="Arial" panose="020B0604020202020204" pitchFamily="34" charset="0"/>
              <a:buChar char="•"/>
            </a:pPr>
            <a:r>
              <a:rPr lang="en-US" sz="2000" dirty="0"/>
              <a:t>Solarize</a:t>
            </a:r>
          </a:p>
          <a:p>
            <a:pPr marL="800100" lvl="1" indent="-342900">
              <a:lnSpc>
                <a:spcPct val="115000"/>
              </a:lnSpc>
              <a:spcBef>
                <a:spcPts val="0"/>
              </a:spcBef>
              <a:spcAft>
                <a:spcPts val="600"/>
              </a:spcAft>
              <a:buSzPct val="100000"/>
              <a:buFont typeface="Arial" panose="020B0604020202020204" pitchFamily="34" charset="0"/>
              <a:buChar char="•"/>
            </a:pPr>
            <a:r>
              <a:rPr lang="en-US" sz="2000" dirty="0"/>
              <a:t>Solar United Neighbors</a:t>
            </a:r>
          </a:p>
          <a:p>
            <a:pPr marL="342900" indent="-342900">
              <a:lnSpc>
                <a:spcPct val="115000"/>
              </a:lnSpc>
              <a:spcBef>
                <a:spcPts val="0"/>
              </a:spcBef>
              <a:spcAft>
                <a:spcPts val="600"/>
              </a:spcAft>
              <a:buSzPct val="100000"/>
              <a:buFont typeface="Arial" panose="020B0604020202020204" pitchFamily="34" charset="0"/>
              <a:buChar char="•"/>
            </a:pPr>
            <a:r>
              <a:rPr lang="en-US" sz="2400" dirty="0"/>
              <a:t>“Round it up” programs</a:t>
            </a:r>
          </a:p>
          <a:p>
            <a:pPr marL="342900" indent="-342900">
              <a:lnSpc>
                <a:spcPct val="115000"/>
              </a:lnSpc>
              <a:spcBef>
                <a:spcPts val="0"/>
              </a:spcBef>
              <a:spcAft>
                <a:spcPts val="600"/>
              </a:spcAft>
              <a:buSzPct val="100000"/>
              <a:buFont typeface="Arial" panose="020B0604020202020204" pitchFamily="34" charset="0"/>
              <a:buChar char="•"/>
            </a:pPr>
            <a:r>
              <a:rPr lang="en-US" sz="2400" dirty="0"/>
              <a:t>“Roof rental” programs</a:t>
            </a:r>
          </a:p>
          <a:p>
            <a:pPr marL="342900" indent="-342900">
              <a:lnSpc>
                <a:spcPct val="115000"/>
              </a:lnSpc>
              <a:spcBef>
                <a:spcPts val="0"/>
              </a:spcBef>
              <a:spcAft>
                <a:spcPts val="600"/>
              </a:spcAft>
              <a:buSzPct val="100000"/>
              <a:buFont typeface="Arial" panose="020B0604020202020204" pitchFamily="34" charset="0"/>
              <a:buChar char="•"/>
            </a:pPr>
            <a:r>
              <a:rPr lang="en-US" sz="2400" dirty="0"/>
              <a:t>Green Banks</a:t>
            </a:r>
          </a:p>
        </p:txBody>
      </p:sp>
      <p:sp>
        <p:nvSpPr>
          <p:cNvPr id="5" name="TextBox 4">
            <a:extLst>
              <a:ext uri="{FF2B5EF4-FFF2-40B4-BE49-F238E27FC236}">
                <a16:creationId xmlns:a16="http://schemas.microsoft.com/office/drawing/2014/main" id="{E0B93162-7D44-4BEA-BB2A-DEB226BBB9CD}"/>
              </a:ext>
            </a:extLst>
          </p:cNvPr>
          <p:cNvSpPr txBox="1"/>
          <p:nvPr/>
        </p:nvSpPr>
        <p:spPr>
          <a:xfrm>
            <a:off x="5029200" y="6242804"/>
            <a:ext cx="4114800" cy="246221"/>
          </a:xfrm>
          <a:prstGeom prst="rect">
            <a:avLst/>
          </a:prstGeom>
          <a:noFill/>
          <a:ln>
            <a:noFill/>
          </a:ln>
        </p:spPr>
        <p:txBody>
          <a:bodyPr wrap="square" rtlCol="0">
            <a:spAutoFit/>
          </a:bodyPr>
          <a:lstStyle/>
          <a:p>
            <a:pPr algn="r"/>
            <a:r>
              <a:rPr lang="en-US" sz="1000" dirty="0"/>
              <a:t>PNC Bank Plaza Columbus</a:t>
            </a:r>
          </a:p>
        </p:txBody>
      </p:sp>
      <p:pic>
        <p:nvPicPr>
          <p:cNvPr id="3" name="Picture 2" descr="A tall building in a city&#10;&#10;Description automatically generated">
            <a:extLst>
              <a:ext uri="{FF2B5EF4-FFF2-40B4-BE49-F238E27FC236}">
                <a16:creationId xmlns:a16="http://schemas.microsoft.com/office/drawing/2014/main" id="{10EEE0FE-3CEE-4EF3-B7A1-B90D567E05AE}"/>
              </a:ext>
            </a:extLst>
          </p:cNvPr>
          <p:cNvPicPr>
            <a:picLocks noChangeAspect="1"/>
          </p:cNvPicPr>
          <p:nvPr/>
        </p:nvPicPr>
        <p:blipFill>
          <a:blip r:embed="rId4"/>
          <a:stretch>
            <a:fillRect/>
          </a:stretch>
        </p:blipFill>
        <p:spPr>
          <a:xfrm>
            <a:off x="5486400" y="1371648"/>
            <a:ext cx="3657600" cy="4876800"/>
          </a:xfrm>
          <a:prstGeom prst="rect">
            <a:avLst/>
          </a:prstGeom>
        </p:spPr>
      </p:pic>
    </p:spTree>
    <p:extLst>
      <p:ext uri="{BB962C8B-B14F-4D97-AF65-F5344CB8AC3E}">
        <p14:creationId xmlns:p14="http://schemas.microsoft.com/office/powerpoint/2010/main" val="1278625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pic>
        <p:nvPicPr>
          <p:cNvPr id="523" name="Shape 523" descr="SC BAR.jpg"/>
          <p:cNvPicPr preferRelativeResize="0"/>
          <p:nvPr/>
        </p:nvPicPr>
        <p:blipFill rotWithShape="1">
          <a:blip r:embed="rId3">
            <a:alphaModFix/>
          </a:blip>
          <a:srcRect/>
          <a:stretch/>
        </p:blipFill>
        <p:spPr>
          <a:xfrm>
            <a:off x="0" y="-73152"/>
            <a:ext cx="9144000" cy="1063800"/>
          </a:xfrm>
          <a:prstGeom prst="rect">
            <a:avLst/>
          </a:prstGeom>
          <a:noFill/>
          <a:ln>
            <a:noFill/>
          </a:ln>
        </p:spPr>
      </p:pic>
      <p:sp>
        <p:nvSpPr>
          <p:cNvPr id="524" name="Shape 524"/>
          <p:cNvSpPr txBox="1"/>
          <p:nvPr/>
        </p:nvSpPr>
        <p:spPr>
          <a:xfrm>
            <a:off x="147235" y="304800"/>
            <a:ext cx="7396500" cy="5859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FFFFFF"/>
              </a:buClr>
              <a:buSzPct val="25000"/>
              <a:buFont typeface="Calibri"/>
              <a:buNone/>
            </a:pPr>
            <a:r>
              <a:rPr lang="en-US" sz="2400" dirty="0">
                <a:solidFill>
                  <a:srgbClr val="FFFFFF"/>
                </a:solidFill>
                <a:latin typeface="Calibri"/>
                <a:ea typeface="Calibri"/>
                <a:cs typeface="Calibri"/>
                <a:sym typeface="Calibri"/>
              </a:rPr>
              <a:t>What does 100% clean energy look like?</a:t>
            </a:r>
          </a:p>
        </p:txBody>
      </p:sp>
      <p:sp>
        <p:nvSpPr>
          <p:cNvPr id="525" name="Shape 525"/>
          <p:cNvSpPr txBox="1">
            <a:spLocks noGrp="1"/>
          </p:cNvSpPr>
          <p:nvPr>
            <p:ph type="body" idx="1"/>
          </p:nvPr>
        </p:nvSpPr>
        <p:spPr>
          <a:xfrm>
            <a:off x="457200" y="1295400"/>
            <a:ext cx="4594302" cy="4868436"/>
          </a:xfrm>
          <a:prstGeom prst="rect">
            <a:avLst/>
          </a:prstGeom>
        </p:spPr>
        <p:txBody>
          <a:bodyPr lIns="91425" tIns="91425" rIns="91425" bIns="91425" anchor="t" anchorCtr="0">
            <a:noAutofit/>
          </a:bodyPr>
          <a:lstStyle/>
          <a:p>
            <a:pPr marL="101600" indent="0">
              <a:lnSpc>
                <a:spcPct val="115000"/>
              </a:lnSpc>
              <a:spcBef>
                <a:spcPts val="0"/>
              </a:spcBef>
              <a:spcAft>
                <a:spcPts val="600"/>
              </a:spcAft>
              <a:buSzPct val="100000"/>
              <a:buNone/>
            </a:pPr>
            <a:r>
              <a:rPr lang="en-US" sz="3600" b="1" dirty="0"/>
              <a:t>Process</a:t>
            </a:r>
          </a:p>
          <a:p>
            <a:pPr marL="457200" lvl="0" indent="-355600" rtl="0">
              <a:lnSpc>
                <a:spcPct val="115000"/>
              </a:lnSpc>
              <a:spcBef>
                <a:spcPts val="0"/>
              </a:spcBef>
              <a:spcAft>
                <a:spcPts val="600"/>
              </a:spcAft>
              <a:buSzPct val="100000"/>
            </a:pPr>
            <a:r>
              <a:rPr lang="en-US" sz="2400" b="1" dirty="0"/>
              <a:t>Equity, affordability, access</a:t>
            </a:r>
          </a:p>
          <a:p>
            <a:pPr lvl="1" indent="-355600">
              <a:lnSpc>
                <a:spcPct val="115000"/>
              </a:lnSpc>
              <a:spcBef>
                <a:spcPts val="0"/>
              </a:spcBef>
              <a:spcAft>
                <a:spcPts val="600"/>
              </a:spcAft>
              <a:buSzPct val="100000"/>
              <a:buFont typeface="Arial" panose="020B0604020202020204" pitchFamily="34" charset="0"/>
              <a:buChar char="•"/>
            </a:pPr>
            <a:r>
              <a:rPr lang="en-US" sz="2000" dirty="0"/>
              <a:t>All members of the community</a:t>
            </a:r>
          </a:p>
          <a:p>
            <a:pPr marL="457200" lvl="0" indent="-355600" rtl="0">
              <a:lnSpc>
                <a:spcPct val="115000"/>
              </a:lnSpc>
              <a:spcBef>
                <a:spcPts val="0"/>
              </a:spcBef>
              <a:spcAft>
                <a:spcPts val="600"/>
              </a:spcAft>
              <a:buSzPct val="100000"/>
            </a:pPr>
            <a:r>
              <a:rPr lang="en-US" sz="2400" b="1" dirty="0"/>
              <a:t>Clean and renewable only</a:t>
            </a:r>
          </a:p>
          <a:p>
            <a:pPr lvl="1" indent="-355600">
              <a:lnSpc>
                <a:spcPct val="115000"/>
              </a:lnSpc>
              <a:spcBef>
                <a:spcPts val="0"/>
              </a:spcBef>
              <a:spcAft>
                <a:spcPts val="600"/>
              </a:spcAft>
              <a:buSzPct val="100000"/>
              <a:buFont typeface="Arial" panose="020B0604020202020204" pitchFamily="34" charset="0"/>
              <a:buChar char="•"/>
            </a:pPr>
            <a:r>
              <a:rPr lang="en-US" sz="2000" dirty="0"/>
              <a:t>Solar, wind, hydropower, geothermal</a:t>
            </a:r>
          </a:p>
          <a:p>
            <a:pPr lvl="1" indent="-355600">
              <a:lnSpc>
                <a:spcPct val="115000"/>
              </a:lnSpc>
              <a:spcBef>
                <a:spcPts val="0"/>
              </a:spcBef>
              <a:spcAft>
                <a:spcPts val="600"/>
              </a:spcAft>
              <a:buSzPct val="100000"/>
              <a:buFont typeface="Arial" panose="020B0604020202020204" pitchFamily="34" charset="0"/>
              <a:buChar char="•"/>
            </a:pPr>
            <a:r>
              <a:rPr lang="en-US" sz="2000" dirty="0"/>
              <a:t>No fracked gas or nuclear</a:t>
            </a:r>
          </a:p>
          <a:p>
            <a:pPr marL="457200" lvl="0" indent="-355600" rtl="0">
              <a:lnSpc>
                <a:spcPct val="115000"/>
              </a:lnSpc>
              <a:spcBef>
                <a:spcPts val="0"/>
              </a:spcBef>
              <a:spcAft>
                <a:spcPts val="600"/>
              </a:spcAft>
              <a:buSzPct val="100000"/>
            </a:pPr>
            <a:r>
              <a:rPr lang="en-US" sz="2400" b="1" dirty="0"/>
              <a:t>Transparent inclusive process</a:t>
            </a:r>
          </a:p>
          <a:p>
            <a:pPr lvl="1" indent="-355600">
              <a:lnSpc>
                <a:spcPct val="115000"/>
              </a:lnSpc>
              <a:spcBef>
                <a:spcPts val="0"/>
              </a:spcBef>
              <a:spcAft>
                <a:spcPts val="600"/>
              </a:spcAft>
              <a:buSzPct val="100000"/>
              <a:buFont typeface="Arial" panose="020B0604020202020204" pitchFamily="34" charset="0"/>
              <a:buChar char="•"/>
            </a:pPr>
            <a:r>
              <a:rPr lang="en-US" sz="2000" dirty="0"/>
              <a:t>Stakeholder meetings</a:t>
            </a:r>
          </a:p>
          <a:p>
            <a:pPr lvl="1" indent="-355600">
              <a:lnSpc>
                <a:spcPct val="115000"/>
              </a:lnSpc>
              <a:spcBef>
                <a:spcPts val="0"/>
              </a:spcBef>
              <a:spcAft>
                <a:spcPts val="600"/>
              </a:spcAft>
              <a:buSzPct val="100000"/>
              <a:buFont typeface="Arial" panose="020B0604020202020204" pitchFamily="34" charset="0"/>
              <a:buChar char="•"/>
            </a:pPr>
            <a:r>
              <a:rPr lang="en-US" sz="2000" dirty="0"/>
              <a:t>Public documents</a:t>
            </a:r>
            <a:endParaRPr sz="2400" dirty="0"/>
          </a:p>
          <a:p>
            <a:pPr marL="177800" lvl="0" indent="0">
              <a:spcBef>
                <a:spcPts val="0"/>
              </a:spcBef>
              <a:buNone/>
            </a:pPr>
            <a:endParaRPr sz="2400" dirty="0"/>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17903" b="8926"/>
          <a:stretch/>
        </p:blipFill>
        <p:spPr>
          <a:xfrm>
            <a:off x="5232477" y="2198075"/>
            <a:ext cx="3657600" cy="2007219"/>
          </a:xfrm>
          <a:prstGeom prst="rect">
            <a:avLst/>
          </a:prstGeom>
        </p:spPr>
      </p:pic>
      <p:sp>
        <p:nvSpPr>
          <p:cNvPr id="7" name="TextBox 6">
            <a:extLst>
              <a:ext uri="{FF2B5EF4-FFF2-40B4-BE49-F238E27FC236}">
                <a16:creationId xmlns:a16="http://schemas.microsoft.com/office/drawing/2014/main" id="{7E38AB26-0E62-4547-AD3B-4CED66D2F492}"/>
              </a:ext>
            </a:extLst>
          </p:cNvPr>
          <p:cNvSpPr txBox="1"/>
          <p:nvPr/>
        </p:nvSpPr>
        <p:spPr>
          <a:xfrm>
            <a:off x="5232475" y="4209996"/>
            <a:ext cx="3657601" cy="246221"/>
          </a:xfrm>
          <a:prstGeom prst="rect">
            <a:avLst/>
          </a:prstGeom>
          <a:noFill/>
          <a:ln>
            <a:noFill/>
          </a:ln>
        </p:spPr>
        <p:txBody>
          <a:bodyPr wrap="square" rtlCol="0">
            <a:spAutoFit/>
          </a:bodyPr>
          <a:lstStyle/>
          <a:p>
            <a:pPr algn="r"/>
            <a:r>
              <a:rPr lang="en-US" sz="1000" dirty="0"/>
              <a:t>RF100 Community Dialogue Columbus</a:t>
            </a:r>
          </a:p>
        </p:txBody>
      </p:sp>
    </p:spTree>
    <p:extLst>
      <p:ext uri="{BB962C8B-B14F-4D97-AF65-F5344CB8AC3E}">
        <p14:creationId xmlns:p14="http://schemas.microsoft.com/office/powerpoint/2010/main" val="1478910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pic>
        <p:nvPicPr>
          <p:cNvPr id="523" name="Shape 523" descr="SC BAR.jpg"/>
          <p:cNvPicPr preferRelativeResize="0"/>
          <p:nvPr/>
        </p:nvPicPr>
        <p:blipFill rotWithShape="1">
          <a:blip r:embed="rId3">
            <a:alphaModFix/>
          </a:blip>
          <a:srcRect/>
          <a:stretch/>
        </p:blipFill>
        <p:spPr>
          <a:xfrm>
            <a:off x="0" y="-73152"/>
            <a:ext cx="9144000" cy="1063800"/>
          </a:xfrm>
          <a:prstGeom prst="rect">
            <a:avLst/>
          </a:prstGeom>
          <a:noFill/>
          <a:ln>
            <a:noFill/>
          </a:ln>
        </p:spPr>
      </p:pic>
      <p:sp>
        <p:nvSpPr>
          <p:cNvPr id="524" name="Shape 524"/>
          <p:cNvSpPr txBox="1"/>
          <p:nvPr/>
        </p:nvSpPr>
        <p:spPr>
          <a:xfrm>
            <a:off x="147235" y="304800"/>
            <a:ext cx="7396500" cy="5859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FFFFFF"/>
              </a:buClr>
              <a:buSzPct val="25000"/>
              <a:buFont typeface="Calibri"/>
              <a:buNone/>
            </a:pPr>
            <a:r>
              <a:rPr lang="en-US" sz="2400" dirty="0">
                <a:solidFill>
                  <a:srgbClr val="FFFFFF"/>
                </a:solidFill>
                <a:latin typeface="Calibri"/>
                <a:ea typeface="Calibri"/>
                <a:cs typeface="Calibri"/>
                <a:sym typeface="Calibri"/>
              </a:rPr>
              <a:t>Does it work?</a:t>
            </a:r>
          </a:p>
        </p:txBody>
      </p:sp>
      <p:sp>
        <p:nvSpPr>
          <p:cNvPr id="525" name="Shape 525"/>
          <p:cNvSpPr txBox="1">
            <a:spLocks noGrp="1"/>
          </p:cNvSpPr>
          <p:nvPr>
            <p:ph type="body" idx="1"/>
          </p:nvPr>
        </p:nvSpPr>
        <p:spPr>
          <a:xfrm>
            <a:off x="457199" y="1295400"/>
            <a:ext cx="4931229" cy="1284514"/>
          </a:xfrm>
          <a:prstGeom prst="rect">
            <a:avLst/>
          </a:prstGeom>
        </p:spPr>
        <p:txBody>
          <a:bodyPr lIns="91425" tIns="91425" rIns="91425" bIns="91425" anchor="t" anchorCtr="0">
            <a:noAutofit/>
          </a:bodyPr>
          <a:lstStyle/>
          <a:p>
            <a:pPr marL="0" lvl="0" indent="0" rtl="0">
              <a:lnSpc>
                <a:spcPct val="115000"/>
              </a:lnSpc>
              <a:spcBef>
                <a:spcPts val="0"/>
              </a:spcBef>
              <a:spcAft>
                <a:spcPts val="600"/>
              </a:spcAft>
              <a:buSzPct val="100000"/>
              <a:buNone/>
            </a:pPr>
            <a:r>
              <a:rPr lang="en-US" sz="3600" b="1" dirty="0"/>
              <a:t>San Francisco</a:t>
            </a:r>
          </a:p>
          <a:p>
            <a:pPr marL="342900" indent="-342900">
              <a:lnSpc>
                <a:spcPct val="115000"/>
              </a:lnSpc>
              <a:spcBef>
                <a:spcPts val="0"/>
              </a:spcBef>
              <a:spcAft>
                <a:spcPts val="600"/>
              </a:spcAft>
              <a:buSzPct val="100000"/>
              <a:buFont typeface="Arial" panose="020B0604020202020204" pitchFamily="34" charset="0"/>
              <a:buChar char="•"/>
            </a:pPr>
            <a:r>
              <a:rPr lang="en-US" sz="2400" dirty="0"/>
              <a:t>Began 100% commitment in 2011</a:t>
            </a:r>
            <a:endParaRPr lang="en-US" sz="2000" dirty="0"/>
          </a:p>
        </p:txBody>
      </p:sp>
      <p:pic>
        <p:nvPicPr>
          <p:cNvPr id="3" name="Picture 2">
            <a:extLst>
              <a:ext uri="{FF2B5EF4-FFF2-40B4-BE49-F238E27FC236}">
                <a16:creationId xmlns:a16="http://schemas.microsoft.com/office/drawing/2014/main" id="{A8D3034B-7E00-4D52-8D49-EF7D4845F721}"/>
              </a:ext>
            </a:extLst>
          </p:cNvPr>
          <p:cNvPicPr>
            <a:picLocks noChangeAspect="1"/>
          </p:cNvPicPr>
          <p:nvPr/>
        </p:nvPicPr>
        <p:blipFill>
          <a:blip r:embed="rId4"/>
          <a:stretch>
            <a:fillRect/>
          </a:stretch>
        </p:blipFill>
        <p:spPr>
          <a:xfrm>
            <a:off x="685800" y="2741496"/>
            <a:ext cx="7772400" cy="3711844"/>
          </a:xfrm>
          <a:prstGeom prst="rect">
            <a:avLst/>
          </a:prstGeom>
        </p:spPr>
      </p:pic>
    </p:spTree>
    <p:extLst>
      <p:ext uri="{BB962C8B-B14F-4D97-AF65-F5344CB8AC3E}">
        <p14:creationId xmlns:p14="http://schemas.microsoft.com/office/powerpoint/2010/main" val="3105048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5" name="Google Shape;235;p38" descr="SC BAR.jpg"/>
          <p:cNvPicPr preferRelativeResize="0"/>
          <p:nvPr/>
        </p:nvPicPr>
        <p:blipFill rotWithShape="1">
          <a:blip r:embed="rId3">
            <a:alphaModFix/>
          </a:blip>
          <a:srcRect/>
          <a:stretch/>
        </p:blipFill>
        <p:spPr>
          <a:xfrm>
            <a:off x="0" y="-73152"/>
            <a:ext cx="9144000" cy="1063800"/>
          </a:xfrm>
          <a:prstGeom prst="rect">
            <a:avLst/>
          </a:prstGeom>
          <a:noFill/>
          <a:ln>
            <a:noFill/>
          </a:ln>
        </p:spPr>
      </p:pic>
      <p:sp>
        <p:nvSpPr>
          <p:cNvPr id="236" name="Google Shape;236;p38"/>
          <p:cNvSpPr txBox="1">
            <a:spLocks noGrp="1"/>
          </p:cNvSpPr>
          <p:nvPr>
            <p:ph type="body" idx="1"/>
          </p:nvPr>
        </p:nvSpPr>
        <p:spPr>
          <a:xfrm>
            <a:off x="294640" y="1559560"/>
            <a:ext cx="5059680" cy="4526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2000" b="0" i="0" u="none" strike="noStrike" cap="none" dirty="0">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2000"/>
              <a:buFont typeface="Arial"/>
              <a:buNone/>
            </a:pPr>
            <a:r>
              <a:rPr lang="en-US" sz="3600" b="1" i="0" u="none" strike="noStrike" cap="none" dirty="0">
                <a:solidFill>
                  <a:srgbClr val="000000"/>
                </a:solidFill>
                <a:highlight>
                  <a:srgbClr val="FFFFFF"/>
                </a:highlight>
                <a:sym typeface="Calibri"/>
              </a:rPr>
              <a:t>Agenda</a:t>
            </a:r>
            <a:endParaRPr sz="3600" b="1" dirty="0"/>
          </a:p>
          <a:p>
            <a:pPr marL="596900" marR="0" lvl="0" indent="-355600" algn="l" rtl="0">
              <a:lnSpc>
                <a:spcPct val="100000"/>
              </a:lnSpc>
              <a:spcBef>
                <a:spcPts val="0"/>
              </a:spcBef>
              <a:spcAft>
                <a:spcPts val="0"/>
              </a:spcAft>
              <a:buClr>
                <a:srgbClr val="000000"/>
              </a:buClr>
              <a:buSzPts val="2000"/>
              <a:buFont typeface="Arial"/>
              <a:buChar char="●"/>
            </a:pPr>
            <a:r>
              <a:rPr lang="en-US" sz="2400" b="0" i="0" u="none" strike="noStrike" cap="none" dirty="0">
                <a:solidFill>
                  <a:srgbClr val="000000"/>
                </a:solidFill>
                <a:highlight>
                  <a:srgbClr val="FFFFFF"/>
                </a:highlight>
                <a:sym typeface="Calibri"/>
              </a:rPr>
              <a:t>What is Ready for 100?</a:t>
            </a:r>
          </a:p>
          <a:p>
            <a:pPr marL="596900" marR="0" lvl="0" indent="-355600" algn="l" rtl="0">
              <a:lnSpc>
                <a:spcPct val="100000"/>
              </a:lnSpc>
              <a:spcBef>
                <a:spcPts val="0"/>
              </a:spcBef>
              <a:spcAft>
                <a:spcPts val="0"/>
              </a:spcAft>
              <a:buClr>
                <a:srgbClr val="000000"/>
              </a:buClr>
              <a:buSzPts val="2000"/>
              <a:buFont typeface="Arial"/>
              <a:buChar char="●"/>
            </a:pPr>
            <a:r>
              <a:rPr lang="en-US" sz="2400" dirty="0">
                <a:solidFill>
                  <a:srgbClr val="000000"/>
                </a:solidFill>
                <a:highlight>
                  <a:srgbClr val="FFFFFF"/>
                </a:highlight>
              </a:rPr>
              <a:t>Why do we need cities to commit to 100% renewable energy?</a:t>
            </a:r>
          </a:p>
          <a:p>
            <a:pPr marL="596900" marR="0" lvl="0" indent="-355600" algn="l" rtl="0">
              <a:lnSpc>
                <a:spcPct val="100000"/>
              </a:lnSpc>
              <a:spcBef>
                <a:spcPts val="0"/>
              </a:spcBef>
              <a:spcAft>
                <a:spcPts val="0"/>
              </a:spcAft>
              <a:buClr>
                <a:srgbClr val="000000"/>
              </a:buClr>
              <a:buSzPts val="2000"/>
              <a:buFont typeface="Arial"/>
              <a:buChar char="●"/>
            </a:pPr>
            <a:r>
              <a:rPr lang="en-US" sz="2400" b="0" i="0" u="none" strike="noStrike" cap="none" dirty="0">
                <a:solidFill>
                  <a:srgbClr val="000000"/>
                </a:solidFill>
                <a:highlight>
                  <a:srgbClr val="FFFFFF"/>
                </a:highlight>
                <a:sym typeface="Calibri"/>
              </a:rPr>
              <a:t>What does a commitment to 100% clean energy look like?</a:t>
            </a:r>
          </a:p>
          <a:p>
            <a:pPr marL="0" marR="0" lvl="0" indent="0" algn="l" rtl="0">
              <a:lnSpc>
                <a:spcPct val="100000"/>
              </a:lnSpc>
              <a:spcBef>
                <a:spcPts val="0"/>
              </a:spcBef>
              <a:spcAft>
                <a:spcPts val="0"/>
              </a:spcAft>
              <a:buClr>
                <a:schemeClr val="dk1"/>
              </a:buClr>
              <a:buSzPts val="2000"/>
              <a:buFont typeface="Arial"/>
              <a:buNone/>
            </a:pPr>
            <a:endParaRPr sz="2000" b="0" i="0" u="none" strike="noStrike" cap="none" dirty="0">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2000" b="0" i="0" u="none" strike="noStrike" cap="none" dirty="0">
              <a:solidFill>
                <a:srgbClr val="000000"/>
              </a:solidFill>
              <a:highlight>
                <a:srgbClr val="FFFFFF"/>
              </a:highlight>
              <a:latin typeface="Calibri"/>
              <a:ea typeface="Calibri"/>
              <a:cs typeface="Calibri"/>
              <a:sym typeface="Calibri"/>
            </a:endParaRPr>
          </a:p>
          <a:p>
            <a:pPr marL="0" marR="0" lvl="0" indent="0" algn="l" rtl="0">
              <a:lnSpc>
                <a:spcPct val="120000"/>
              </a:lnSpc>
              <a:spcBef>
                <a:spcPts val="0"/>
              </a:spcBef>
              <a:spcAft>
                <a:spcPts val="0"/>
              </a:spcAft>
              <a:buClr>
                <a:schemeClr val="dk1"/>
              </a:buClr>
              <a:buSzPts val="2000"/>
              <a:buFont typeface="Arial"/>
              <a:buNone/>
            </a:pPr>
            <a:endParaRPr sz="2000" b="0" i="0" u="none" strike="noStrike" cap="none" dirty="0">
              <a:solidFill>
                <a:srgbClr val="000000"/>
              </a:solidFill>
              <a:highlight>
                <a:srgbClr val="FFFFFF"/>
              </a:highlight>
              <a:latin typeface="Calibri"/>
              <a:ea typeface="Calibri"/>
              <a:cs typeface="Calibri"/>
              <a:sym typeface="Calibri"/>
            </a:endParaRPr>
          </a:p>
        </p:txBody>
      </p:sp>
      <p:sp>
        <p:nvSpPr>
          <p:cNvPr id="237" name="Google Shape;237;p38"/>
          <p:cNvSpPr txBox="1"/>
          <p:nvPr/>
        </p:nvSpPr>
        <p:spPr>
          <a:xfrm>
            <a:off x="147235" y="328609"/>
            <a:ext cx="7396500" cy="585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FFFF"/>
              </a:buClr>
              <a:buSzPts val="600"/>
              <a:buFont typeface="Calibri"/>
              <a:buNone/>
            </a:pPr>
            <a:r>
              <a:rPr lang="en-US" sz="2400" b="0" i="0" u="none" strike="noStrike" cap="none">
                <a:solidFill>
                  <a:srgbClr val="FFFFFF"/>
                </a:solidFill>
                <a:latin typeface="Calibri"/>
                <a:ea typeface="Calibri"/>
                <a:cs typeface="Calibri"/>
                <a:sym typeface="Calibri"/>
              </a:rPr>
              <a:t>New Community Orientation - Ready for 100</a:t>
            </a:r>
            <a:endParaRPr/>
          </a:p>
        </p:txBody>
      </p:sp>
      <p:pic>
        <p:nvPicPr>
          <p:cNvPr id="3" name="Picture 2">
            <a:extLst>
              <a:ext uri="{FF2B5EF4-FFF2-40B4-BE49-F238E27FC236}">
                <a16:creationId xmlns:a16="http://schemas.microsoft.com/office/drawing/2014/main" id="{EF33B7B0-1648-448E-A310-80B54D2F95AB}"/>
              </a:ext>
            </a:extLst>
          </p:cNvPr>
          <p:cNvPicPr>
            <a:picLocks noChangeAspect="1"/>
          </p:cNvPicPr>
          <p:nvPr/>
        </p:nvPicPr>
        <p:blipFill>
          <a:blip r:embed="rId4"/>
          <a:stretch>
            <a:fillRect/>
          </a:stretch>
        </p:blipFill>
        <p:spPr>
          <a:xfrm>
            <a:off x="5191753" y="1640833"/>
            <a:ext cx="3657607" cy="365760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9"/>
          <p:cNvSpPr txBox="1">
            <a:spLocks noGrp="1"/>
          </p:cNvSpPr>
          <p:nvPr>
            <p:ph type="body" idx="1"/>
          </p:nvPr>
        </p:nvSpPr>
        <p:spPr>
          <a:xfrm>
            <a:off x="243840" y="1174531"/>
            <a:ext cx="4186646" cy="5509297"/>
          </a:xfrm>
          <a:prstGeom prst="rect">
            <a:avLst/>
          </a:prstGeom>
          <a:noFill/>
          <a:ln>
            <a:noFill/>
          </a:ln>
        </p:spPr>
        <p:txBody>
          <a:bodyPr spcFirstLastPara="1" wrap="square" lIns="228600" tIns="228600" rIns="228600" bIns="228600" anchor="t" anchorCtr="0">
            <a:noAutofit/>
          </a:bodyPr>
          <a:lstStyle/>
          <a:p>
            <a:pPr marL="285750" indent="-285750">
              <a:spcBef>
                <a:spcPts val="0"/>
              </a:spcBef>
              <a:buSzPts val="2000"/>
            </a:pPr>
            <a:r>
              <a:rPr lang="en-US" sz="2400" dirty="0"/>
              <a:t>Part of Sierra Club</a:t>
            </a:r>
          </a:p>
          <a:p>
            <a:pPr marL="285750" marR="0" lvl="0" indent="-285750" algn="l" rtl="0">
              <a:lnSpc>
                <a:spcPct val="100000"/>
              </a:lnSpc>
              <a:spcBef>
                <a:spcPts val="0"/>
              </a:spcBef>
              <a:spcAft>
                <a:spcPts val="0"/>
              </a:spcAft>
              <a:buClr>
                <a:schemeClr val="dk1"/>
              </a:buClr>
              <a:buSzPts val="2000"/>
              <a:buFont typeface="Arial"/>
              <a:buChar char="•"/>
            </a:pPr>
            <a:r>
              <a:rPr lang="en-US" sz="2400" b="0" i="0" u="none" strike="noStrike" cap="none" dirty="0">
                <a:solidFill>
                  <a:schemeClr val="dk1"/>
                </a:solidFill>
                <a:sym typeface="Calibri"/>
              </a:rPr>
              <a:t>Cities committed</a:t>
            </a:r>
          </a:p>
          <a:p>
            <a:pPr marL="742950" lvl="1" indent="-285750">
              <a:spcBef>
                <a:spcPts val="0"/>
              </a:spcBef>
              <a:buSzPts val="2000"/>
              <a:buFont typeface="Arial"/>
              <a:buChar char="•"/>
            </a:pPr>
            <a:r>
              <a:rPr lang="en-US" sz="2000" dirty="0"/>
              <a:t>Cleveland</a:t>
            </a:r>
          </a:p>
          <a:p>
            <a:pPr marL="742950" lvl="1" indent="-285750">
              <a:spcBef>
                <a:spcPts val="0"/>
              </a:spcBef>
              <a:buSzPts val="2000"/>
              <a:buFont typeface="Arial"/>
              <a:buChar char="•"/>
            </a:pPr>
            <a:r>
              <a:rPr lang="en-US" sz="2000" b="0" i="0" u="none" strike="noStrike" cap="none" dirty="0">
                <a:solidFill>
                  <a:schemeClr val="dk1"/>
                </a:solidFill>
                <a:sym typeface="Calibri"/>
              </a:rPr>
              <a:t>Cincinnati (100)</a:t>
            </a:r>
          </a:p>
          <a:p>
            <a:pPr marL="742950" lvl="1" indent="-285750">
              <a:spcBef>
                <a:spcPts val="0"/>
              </a:spcBef>
              <a:buSzPts val="2000"/>
              <a:buFont typeface="Arial"/>
              <a:buChar char="•"/>
            </a:pPr>
            <a:r>
              <a:rPr lang="en-US" sz="2000" dirty="0"/>
              <a:t>Lakewood (141)</a:t>
            </a:r>
            <a:endParaRPr lang="en-US" sz="2000" b="0" i="0" u="none" strike="noStrike" cap="none" dirty="0">
              <a:solidFill>
                <a:schemeClr val="dk1"/>
              </a:solidFill>
              <a:sym typeface="Calibri"/>
            </a:endParaRPr>
          </a:p>
          <a:p>
            <a:pPr marL="285750" marR="0" lvl="0" indent="-285750" algn="l" rtl="0">
              <a:lnSpc>
                <a:spcPct val="100000"/>
              </a:lnSpc>
              <a:spcBef>
                <a:spcPts val="0"/>
              </a:spcBef>
              <a:spcAft>
                <a:spcPts val="0"/>
              </a:spcAft>
              <a:buClr>
                <a:schemeClr val="dk1"/>
              </a:buClr>
              <a:buSzPts val="2000"/>
              <a:buFont typeface="Arial"/>
              <a:buChar char="•"/>
            </a:pPr>
            <a:r>
              <a:rPr lang="en-US" sz="2400" dirty="0"/>
              <a:t>Mayors committed</a:t>
            </a:r>
          </a:p>
          <a:p>
            <a:pPr marL="742950" lvl="1" indent="-285750">
              <a:spcBef>
                <a:spcPts val="0"/>
              </a:spcBef>
              <a:buSzPts val="2000"/>
              <a:buFont typeface="Arial"/>
              <a:buChar char="•"/>
            </a:pPr>
            <a:r>
              <a:rPr lang="en-US" sz="2000" dirty="0" err="1"/>
              <a:t>Bexley</a:t>
            </a:r>
            <a:endParaRPr lang="en-US" sz="2000" dirty="0"/>
          </a:p>
          <a:p>
            <a:pPr marL="742950" lvl="1" indent="-285750">
              <a:spcBef>
                <a:spcPts val="0"/>
              </a:spcBef>
              <a:buSzPts val="2000"/>
              <a:buFont typeface="Arial"/>
              <a:buChar char="•"/>
            </a:pPr>
            <a:r>
              <a:rPr lang="en-US" sz="2000" dirty="0"/>
              <a:t>Maple Heights</a:t>
            </a:r>
          </a:p>
          <a:p>
            <a:pPr marL="285750" marR="0" lvl="0" indent="-285750" algn="l" rtl="0">
              <a:lnSpc>
                <a:spcPct val="100000"/>
              </a:lnSpc>
              <a:spcBef>
                <a:spcPts val="0"/>
              </a:spcBef>
              <a:spcAft>
                <a:spcPts val="0"/>
              </a:spcAft>
              <a:buClr>
                <a:schemeClr val="dk1"/>
              </a:buClr>
              <a:buSzPts val="2000"/>
              <a:buFont typeface="Arial"/>
              <a:buChar char="•"/>
            </a:pPr>
            <a:r>
              <a:rPr lang="en-US" sz="2400" dirty="0"/>
              <a:t>Active campaigns</a:t>
            </a:r>
          </a:p>
          <a:p>
            <a:pPr marL="742950" lvl="1" indent="-285750">
              <a:spcBef>
                <a:spcPts val="0"/>
              </a:spcBef>
              <a:buSzPts val="2000"/>
              <a:buFont typeface="Arial"/>
              <a:buChar char="•"/>
            </a:pPr>
            <a:r>
              <a:rPr lang="en-US" sz="2000" dirty="0"/>
              <a:t>Columbus</a:t>
            </a:r>
          </a:p>
          <a:p>
            <a:pPr marL="742950" lvl="1" indent="-285750">
              <a:spcBef>
                <a:spcPts val="0"/>
              </a:spcBef>
              <a:buSzPts val="2000"/>
              <a:buFont typeface="Arial"/>
              <a:buChar char="•"/>
            </a:pPr>
            <a:r>
              <a:rPr lang="en-US" sz="2000" b="0" i="0" u="none" strike="noStrike" cap="none" dirty="0">
                <a:solidFill>
                  <a:schemeClr val="dk1"/>
                </a:solidFill>
                <a:sym typeface="Calibri"/>
              </a:rPr>
              <a:t>Dayton</a:t>
            </a:r>
          </a:p>
          <a:p>
            <a:pPr marL="742950" lvl="1" indent="-285750">
              <a:spcBef>
                <a:spcPts val="0"/>
              </a:spcBef>
              <a:buSzPts val="2000"/>
              <a:buFont typeface="Arial"/>
              <a:buChar char="•"/>
            </a:pPr>
            <a:r>
              <a:rPr lang="en-US" sz="2000" dirty="0"/>
              <a:t>Dublin</a:t>
            </a:r>
          </a:p>
          <a:p>
            <a:pPr marL="742950" lvl="1" indent="-285750">
              <a:spcBef>
                <a:spcPts val="0"/>
              </a:spcBef>
              <a:buSzPts val="2000"/>
              <a:buFont typeface="Arial"/>
              <a:buChar char="•"/>
            </a:pPr>
            <a:r>
              <a:rPr lang="en-US" sz="2000" dirty="0"/>
              <a:t>Marietta</a:t>
            </a:r>
          </a:p>
          <a:p>
            <a:pPr marL="742950" lvl="1" indent="-285750">
              <a:spcBef>
                <a:spcPts val="0"/>
              </a:spcBef>
              <a:buSzPts val="2000"/>
              <a:buFont typeface="Arial"/>
              <a:buChar char="•"/>
            </a:pPr>
            <a:r>
              <a:rPr lang="en-US" sz="2000" dirty="0"/>
              <a:t>Toledo</a:t>
            </a:r>
          </a:p>
          <a:p>
            <a:pPr marL="742950" lvl="1" indent="-285750">
              <a:spcBef>
                <a:spcPts val="0"/>
              </a:spcBef>
              <a:buSzPts val="2000"/>
              <a:buFont typeface="Arial"/>
              <a:buChar char="•"/>
            </a:pPr>
            <a:r>
              <a:rPr lang="en-US" sz="2000" b="0" i="0" u="none" strike="noStrike" cap="none" dirty="0">
                <a:solidFill>
                  <a:schemeClr val="dk1"/>
                </a:solidFill>
                <a:sym typeface="Calibri"/>
              </a:rPr>
              <a:t>Worthington</a:t>
            </a:r>
            <a:br>
              <a:rPr lang="en-US" sz="2000" b="0" i="0" u="none" strike="noStrike" cap="none" dirty="0">
                <a:solidFill>
                  <a:schemeClr val="dk1"/>
                </a:solidFill>
                <a:sym typeface="Calibri"/>
              </a:rPr>
            </a:br>
            <a:endParaRPr lang="en-US" sz="2000" b="0" i="0" u="none" strike="noStrike" cap="none" dirty="0">
              <a:solidFill>
                <a:schemeClr val="dk1"/>
              </a:solidFill>
              <a:sym typeface="Calibri"/>
            </a:endParaRPr>
          </a:p>
          <a:p>
            <a:pPr marL="285750" marR="0" lvl="0" indent="-285750" algn="l" rtl="0">
              <a:lnSpc>
                <a:spcPct val="100000"/>
              </a:lnSpc>
              <a:spcBef>
                <a:spcPts val="0"/>
              </a:spcBef>
              <a:spcAft>
                <a:spcPts val="0"/>
              </a:spcAft>
              <a:buClr>
                <a:schemeClr val="dk1"/>
              </a:buClr>
              <a:buSzPts val="2000"/>
              <a:buFont typeface="Arial"/>
              <a:buChar char="•"/>
            </a:pPr>
            <a:endParaRPr dirty="0"/>
          </a:p>
        </p:txBody>
      </p:sp>
      <p:pic>
        <p:nvPicPr>
          <p:cNvPr id="245" name="Google Shape;245;p39" descr="SC BAR.jpg"/>
          <p:cNvPicPr preferRelativeResize="0"/>
          <p:nvPr/>
        </p:nvPicPr>
        <p:blipFill rotWithShape="1">
          <a:blip r:embed="rId3">
            <a:alphaModFix/>
          </a:blip>
          <a:srcRect/>
          <a:stretch/>
        </p:blipFill>
        <p:spPr>
          <a:xfrm>
            <a:off x="0" y="-73152"/>
            <a:ext cx="9144000" cy="1063800"/>
          </a:xfrm>
          <a:prstGeom prst="rect">
            <a:avLst/>
          </a:prstGeom>
          <a:noFill/>
          <a:ln>
            <a:noFill/>
          </a:ln>
        </p:spPr>
      </p:pic>
      <p:sp>
        <p:nvSpPr>
          <p:cNvPr id="246" name="Google Shape;246;p39"/>
          <p:cNvSpPr txBox="1"/>
          <p:nvPr/>
        </p:nvSpPr>
        <p:spPr>
          <a:xfrm>
            <a:off x="147235" y="328609"/>
            <a:ext cx="7396500" cy="585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FFFF"/>
              </a:buClr>
              <a:buSzPts val="600"/>
              <a:buFont typeface="Calibri"/>
              <a:buNone/>
            </a:pPr>
            <a:r>
              <a:rPr lang="en-US" sz="2400" b="0" i="0" u="none" strike="noStrike" cap="none" dirty="0">
                <a:solidFill>
                  <a:srgbClr val="FFFFFF"/>
                </a:solidFill>
                <a:latin typeface="Calibri"/>
                <a:ea typeface="Calibri"/>
                <a:cs typeface="Calibri"/>
                <a:sym typeface="Calibri"/>
              </a:rPr>
              <a:t>Ready for 100 Ohio</a:t>
            </a:r>
            <a:endParaRPr dirty="0"/>
          </a:p>
        </p:txBody>
      </p:sp>
      <p:pic>
        <p:nvPicPr>
          <p:cNvPr id="4" name="Picture 3">
            <a:extLst>
              <a:ext uri="{FF2B5EF4-FFF2-40B4-BE49-F238E27FC236}">
                <a16:creationId xmlns:a16="http://schemas.microsoft.com/office/drawing/2014/main" id="{709506B8-E0DF-44CC-8DA6-1970112984C6}"/>
              </a:ext>
            </a:extLst>
          </p:cNvPr>
          <p:cNvPicPr>
            <a:picLocks noChangeAspect="1"/>
          </p:cNvPicPr>
          <p:nvPr/>
        </p:nvPicPr>
        <p:blipFill>
          <a:blip r:embed="rId4"/>
          <a:stretch>
            <a:fillRect/>
          </a:stretch>
        </p:blipFill>
        <p:spPr>
          <a:xfrm>
            <a:off x="3989262" y="1831964"/>
            <a:ext cx="5008869" cy="487476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Shape 418"/>
          <p:cNvSpPr txBox="1"/>
          <p:nvPr/>
        </p:nvSpPr>
        <p:spPr>
          <a:xfrm>
            <a:off x="612489" y="1785"/>
            <a:ext cx="8286600" cy="11430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None/>
            </a:pPr>
            <a:endParaRPr sz="2400" i="1">
              <a:solidFill>
                <a:srgbClr val="EF7622"/>
              </a:solidFill>
              <a:latin typeface="Calibri"/>
              <a:ea typeface="Calibri"/>
              <a:cs typeface="Calibri"/>
              <a:sym typeface="Calibri"/>
            </a:endParaRPr>
          </a:p>
        </p:txBody>
      </p:sp>
      <p:pic>
        <p:nvPicPr>
          <p:cNvPr id="419" name="Shape 419"/>
          <p:cNvPicPr preferRelativeResize="0"/>
          <p:nvPr/>
        </p:nvPicPr>
        <p:blipFill rotWithShape="1">
          <a:blip r:embed="rId3">
            <a:alphaModFix/>
          </a:blip>
          <a:srcRect/>
          <a:stretch/>
        </p:blipFill>
        <p:spPr>
          <a:xfrm>
            <a:off x="-804231" y="1885950"/>
            <a:ext cx="9262500" cy="4467900"/>
          </a:xfrm>
          <a:prstGeom prst="rect">
            <a:avLst/>
          </a:prstGeom>
          <a:noFill/>
          <a:ln>
            <a:noFill/>
          </a:ln>
        </p:spPr>
      </p:pic>
      <p:sp>
        <p:nvSpPr>
          <p:cNvPr id="420" name="Shape 420"/>
          <p:cNvSpPr txBox="1">
            <a:spLocks noGrp="1"/>
          </p:cNvSpPr>
          <p:nvPr>
            <p:ph type="body" idx="1"/>
          </p:nvPr>
        </p:nvSpPr>
        <p:spPr>
          <a:xfrm>
            <a:off x="0" y="987458"/>
            <a:ext cx="9144000" cy="609000"/>
          </a:xfrm>
          <a:prstGeom prst="rect">
            <a:avLst/>
          </a:prstGeom>
          <a:solidFill>
            <a:srgbClr val="7F7F7F"/>
          </a:solidFill>
          <a:ln>
            <a:noFill/>
          </a:ln>
        </p:spPr>
        <p:txBody>
          <a:bodyPr lIns="91425" tIns="45700" rIns="91425" bIns="45700" anchor="ctr" anchorCtr="0">
            <a:noAutofit/>
          </a:bodyPr>
          <a:lstStyle/>
          <a:p>
            <a:pPr marL="0" marR="0" lvl="0" indent="0" algn="ctr" rtl="0">
              <a:spcBef>
                <a:spcPts val="0"/>
              </a:spcBef>
              <a:buClr>
                <a:srgbClr val="FFFFFF"/>
              </a:buClr>
              <a:buSzPct val="25000"/>
              <a:buFont typeface="Arial"/>
              <a:buNone/>
            </a:pPr>
            <a:r>
              <a:rPr lang="en-US" sz="1600" b="1" i="0" u="none" strike="noStrike" cap="none">
                <a:solidFill>
                  <a:srgbClr val="FFFFFF"/>
                </a:solidFill>
                <a:latin typeface="Calibri"/>
                <a:ea typeface="Calibri"/>
                <a:cs typeface="Calibri"/>
                <a:sym typeface="Calibri"/>
              </a:rPr>
              <a:t>Having read about this idea, do you support or oppose making this a goal for the United States?                              (1-10 SCALE, SHOWN ACROSS VER</a:t>
            </a:r>
            <a:r>
              <a:rPr lang="en-US" sz="1600"/>
              <a:t>S</a:t>
            </a:r>
            <a:r>
              <a:rPr lang="en-US" sz="1600" b="1" i="0" u="none" strike="noStrike" cap="none">
                <a:solidFill>
                  <a:srgbClr val="FFFFFF"/>
                </a:solidFill>
                <a:latin typeface="Calibri"/>
                <a:ea typeface="Calibri"/>
                <a:cs typeface="Calibri"/>
                <a:sym typeface="Calibri"/>
              </a:rPr>
              <a:t>IONS)</a:t>
            </a:r>
          </a:p>
        </p:txBody>
      </p:sp>
      <p:sp>
        <p:nvSpPr>
          <p:cNvPr id="421" name="Shape 421"/>
          <p:cNvSpPr txBox="1"/>
          <p:nvPr/>
        </p:nvSpPr>
        <p:spPr>
          <a:xfrm>
            <a:off x="2071171" y="1715503"/>
            <a:ext cx="3106800" cy="3231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500" b="1">
                <a:solidFill>
                  <a:srgbClr val="0C3B5D"/>
                </a:solidFill>
                <a:latin typeface="Calibri"/>
                <a:ea typeface="Calibri"/>
                <a:cs typeface="Calibri"/>
                <a:sym typeface="Calibri"/>
              </a:rPr>
              <a:t>Strongly support (8-10)</a:t>
            </a:r>
          </a:p>
        </p:txBody>
      </p:sp>
      <p:sp>
        <p:nvSpPr>
          <p:cNvPr id="422" name="Shape 422"/>
          <p:cNvSpPr txBox="1"/>
          <p:nvPr/>
        </p:nvSpPr>
        <p:spPr>
          <a:xfrm>
            <a:off x="6844138" y="1715184"/>
            <a:ext cx="1614000" cy="323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US" sz="1500" b="1">
                <a:solidFill>
                  <a:srgbClr val="BD2E2B"/>
                </a:solidFill>
                <a:latin typeface="Calibri"/>
                <a:ea typeface="Calibri"/>
                <a:cs typeface="Calibri"/>
                <a:sym typeface="Calibri"/>
              </a:rPr>
              <a:t>Oppose (1-5)</a:t>
            </a:r>
          </a:p>
        </p:txBody>
      </p:sp>
      <p:sp>
        <p:nvSpPr>
          <p:cNvPr id="423" name="Shape 423"/>
          <p:cNvSpPr txBox="1"/>
          <p:nvPr/>
        </p:nvSpPr>
        <p:spPr>
          <a:xfrm>
            <a:off x="4913521" y="1715185"/>
            <a:ext cx="2434800" cy="3231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500" b="1">
                <a:solidFill>
                  <a:srgbClr val="0784C1"/>
                </a:solidFill>
                <a:latin typeface="Calibri"/>
                <a:ea typeface="Calibri"/>
                <a:cs typeface="Calibri"/>
                <a:sym typeface="Calibri"/>
              </a:rPr>
              <a:t>Somewhat support (6-7)</a:t>
            </a:r>
          </a:p>
        </p:txBody>
      </p:sp>
      <p:sp>
        <p:nvSpPr>
          <p:cNvPr id="424" name="Shape 424"/>
          <p:cNvSpPr/>
          <p:nvPr/>
        </p:nvSpPr>
        <p:spPr>
          <a:xfrm>
            <a:off x="2090221" y="4800135"/>
            <a:ext cx="405300" cy="895800"/>
          </a:xfrm>
          <a:prstGeom prst="ellipse">
            <a:avLst/>
          </a:prstGeom>
          <a:noFill/>
          <a:ln w="38100" cap="flat" cmpd="sng">
            <a:solidFill>
              <a:srgbClr val="3FAE2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sp>
        <p:nvSpPr>
          <p:cNvPr id="425" name="Shape 425"/>
          <p:cNvSpPr/>
          <p:nvPr/>
        </p:nvSpPr>
        <p:spPr>
          <a:xfrm>
            <a:off x="2847031" y="6246889"/>
            <a:ext cx="3450000" cy="2127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SzPct val="25000"/>
              <a:buNone/>
            </a:pPr>
            <a:r>
              <a:rPr lang="en-US" sz="1000" b="1">
                <a:solidFill>
                  <a:srgbClr val="000000"/>
                </a:solidFill>
                <a:latin typeface="Calibri"/>
                <a:ea typeface="Calibri"/>
                <a:cs typeface="Calibri"/>
                <a:sym typeface="Calibri"/>
              </a:rPr>
              <a:t>*”Always” vote in non-Presidential years</a:t>
            </a:r>
          </a:p>
        </p:txBody>
      </p:sp>
      <p:sp>
        <p:nvSpPr>
          <p:cNvPr id="426" name="Shape 426"/>
          <p:cNvSpPr/>
          <p:nvPr/>
        </p:nvSpPr>
        <p:spPr>
          <a:xfrm>
            <a:off x="2847031" y="6493048"/>
            <a:ext cx="3450000" cy="3281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SzPct val="25000"/>
              <a:buNone/>
            </a:pPr>
            <a:r>
              <a:rPr lang="en-US" sz="1000" b="1">
                <a:solidFill>
                  <a:srgbClr val="000000"/>
                </a:solidFill>
                <a:latin typeface="Calibri"/>
                <a:ea typeface="Calibri"/>
                <a:cs typeface="Calibri"/>
                <a:sym typeface="Calibri"/>
              </a:rPr>
              <a:t>**Rate increasing toward renewable energy as 8+ on 1-10 scale of priority but not combating climate change </a:t>
            </a:r>
          </a:p>
        </p:txBody>
      </p:sp>
      <p:pic>
        <p:nvPicPr>
          <p:cNvPr id="427" name="Shape 427" descr="SC BAR.jpg"/>
          <p:cNvPicPr preferRelativeResize="0"/>
          <p:nvPr/>
        </p:nvPicPr>
        <p:blipFill rotWithShape="1">
          <a:blip r:embed="rId4">
            <a:alphaModFix/>
          </a:blip>
          <a:srcRect/>
          <a:stretch/>
        </p:blipFill>
        <p:spPr>
          <a:xfrm>
            <a:off x="0" y="-73152"/>
            <a:ext cx="9144000" cy="1063800"/>
          </a:xfrm>
          <a:prstGeom prst="rect">
            <a:avLst/>
          </a:prstGeom>
          <a:noFill/>
          <a:ln>
            <a:noFill/>
          </a:ln>
        </p:spPr>
      </p:pic>
      <p:sp>
        <p:nvSpPr>
          <p:cNvPr id="428" name="Shape 428"/>
          <p:cNvSpPr txBox="1"/>
          <p:nvPr/>
        </p:nvSpPr>
        <p:spPr>
          <a:xfrm>
            <a:off x="147235" y="328609"/>
            <a:ext cx="7396500" cy="5859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FFFFFF"/>
              </a:buClr>
              <a:buSzPct val="25000"/>
              <a:buFont typeface="Calibri"/>
              <a:buNone/>
            </a:pPr>
            <a:r>
              <a:rPr lang="en-US" sz="2400" b="0" i="0" u="none" strike="noStrike" cap="none">
                <a:solidFill>
                  <a:srgbClr val="FFFFFF"/>
                </a:solidFill>
                <a:latin typeface="Calibri"/>
                <a:ea typeface="Calibri"/>
                <a:cs typeface="Calibri"/>
                <a:sym typeface="Calibri"/>
              </a:rPr>
              <a:t>Americans broadly and intensely support the goal</a:t>
            </a:r>
          </a:p>
        </p:txBody>
      </p:sp>
    </p:spTree>
    <p:extLst>
      <p:ext uri="{BB962C8B-B14F-4D97-AF65-F5344CB8AC3E}">
        <p14:creationId xmlns:p14="http://schemas.microsoft.com/office/powerpoint/2010/main" val="2327657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Shape 435"/>
          <p:cNvSpPr txBox="1"/>
          <p:nvPr/>
        </p:nvSpPr>
        <p:spPr>
          <a:xfrm>
            <a:off x="2071171" y="1537704"/>
            <a:ext cx="3106756" cy="323164"/>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500" b="1">
                <a:solidFill>
                  <a:srgbClr val="0C3B5D"/>
                </a:solidFill>
                <a:latin typeface="Calibri"/>
                <a:ea typeface="Calibri"/>
                <a:cs typeface="Calibri"/>
                <a:sym typeface="Calibri"/>
              </a:rPr>
              <a:t>Very realistic (8-10)</a:t>
            </a:r>
          </a:p>
        </p:txBody>
      </p:sp>
      <p:sp>
        <p:nvSpPr>
          <p:cNvPr id="436" name="Shape 436"/>
          <p:cNvSpPr txBox="1"/>
          <p:nvPr/>
        </p:nvSpPr>
        <p:spPr>
          <a:xfrm>
            <a:off x="6844138" y="1537384"/>
            <a:ext cx="1614060" cy="323164"/>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US" sz="1500" b="1">
                <a:solidFill>
                  <a:srgbClr val="BD2E2B"/>
                </a:solidFill>
                <a:latin typeface="Calibri"/>
                <a:ea typeface="Calibri"/>
                <a:cs typeface="Calibri"/>
                <a:sym typeface="Calibri"/>
              </a:rPr>
              <a:t>Not realistic (1-5)</a:t>
            </a:r>
          </a:p>
        </p:txBody>
      </p:sp>
      <p:sp>
        <p:nvSpPr>
          <p:cNvPr id="437" name="Shape 437"/>
          <p:cNvSpPr txBox="1"/>
          <p:nvPr/>
        </p:nvSpPr>
        <p:spPr>
          <a:xfrm>
            <a:off x="612489" y="1785"/>
            <a:ext cx="8286744" cy="11430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None/>
            </a:pPr>
            <a:endParaRPr sz="2400" i="1">
              <a:solidFill>
                <a:srgbClr val="EF7622"/>
              </a:solidFill>
              <a:latin typeface="Calibri"/>
              <a:ea typeface="Calibri"/>
              <a:cs typeface="Calibri"/>
              <a:sym typeface="Calibri"/>
            </a:endParaRPr>
          </a:p>
        </p:txBody>
      </p:sp>
      <p:sp>
        <p:nvSpPr>
          <p:cNvPr id="438" name="Shape 438"/>
          <p:cNvSpPr txBox="1">
            <a:spLocks noGrp="1"/>
          </p:cNvSpPr>
          <p:nvPr>
            <p:ph type="body" idx="1"/>
          </p:nvPr>
        </p:nvSpPr>
        <p:spPr>
          <a:xfrm>
            <a:off x="0" y="987458"/>
            <a:ext cx="9143998" cy="390499"/>
          </a:xfrm>
          <a:prstGeom prst="rect">
            <a:avLst/>
          </a:prstGeom>
          <a:solidFill>
            <a:srgbClr val="7F7F7F"/>
          </a:solidFill>
          <a:ln>
            <a:noFill/>
          </a:ln>
        </p:spPr>
        <p:txBody>
          <a:bodyPr lIns="91425" tIns="45700" rIns="91425" bIns="45700" anchor="ctr" anchorCtr="0">
            <a:noAutofit/>
          </a:bodyPr>
          <a:lstStyle/>
          <a:p>
            <a:pPr marL="0" marR="0" lvl="0" indent="0" algn="ctr" rtl="0">
              <a:spcBef>
                <a:spcPts val="0"/>
              </a:spcBef>
              <a:buClr>
                <a:srgbClr val="FFFFFF"/>
              </a:buClr>
              <a:buSzPct val="25000"/>
              <a:buFont typeface="Arial"/>
              <a:buNone/>
            </a:pPr>
            <a:r>
              <a:rPr lang="en-US" sz="1600" b="1" i="0" u="none" strike="noStrike" cap="none">
                <a:solidFill>
                  <a:srgbClr val="FFFFFF"/>
                </a:solidFill>
                <a:latin typeface="Calibri"/>
                <a:ea typeface="Calibri"/>
                <a:cs typeface="Calibri"/>
                <a:sym typeface="Calibri"/>
              </a:rPr>
              <a:t>And how realistic do you think this goal is? (1-10 SCALE, SHOWN ACROSS VERSIONS)</a:t>
            </a:r>
          </a:p>
        </p:txBody>
      </p:sp>
      <p:sp>
        <p:nvSpPr>
          <p:cNvPr id="439" name="Shape 439"/>
          <p:cNvSpPr txBox="1"/>
          <p:nvPr/>
        </p:nvSpPr>
        <p:spPr>
          <a:xfrm>
            <a:off x="4443621" y="1537386"/>
            <a:ext cx="2434726" cy="323164"/>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500" b="1">
                <a:solidFill>
                  <a:srgbClr val="0784C1"/>
                </a:solidFill>
                <a:latin typeface="Calibri"/>
                <a:ea typeface="Calibri"/>
                <a:cs typeface="Calibri"/>
                <a:sym typeface="Calibri"/>
              </a:rPr>
              <a:t>Somewhat realistic (6-7)</a:t>
            </a:r>
          </a:p>
        </p:txBody>
      </p:sp>
      <p:pic>
        <p:nvPicPr>
          <p:cNvPr id="440" name="Shape 440"/>
          <p:cNvPicPr preferRelativeResize="0"/>
          <p:nvPr/>
        </p:nvPicPr>
        <p:blipFill rotWithShape="1">
          <a:blip r:embed="rId3">
            <a:alphaModFix/>
          </a:blip>
          <a:srcRect/>
          <a:stretch/>
        </p:blipFill>
        <p:spPr>
          <a:xfrm>
            <a:off x="-804231" y="1751682"/>
            <a:ext cx="9262430" cy="4583016"/>
          </a:xfrm>
          <a:prstGeom prst="rect">
            <a:avLst/>
          </a:prstGeom>
          <a:noFill/>
          <a:ln>
            <a:noFill/>
          </a:ln>
        </p:spPr>
      </p:pic>
      <p:pic>
        <p:nvPicPr>
          <p:cNvPr id="441" name="Shape 441" descr="SC BAR.jpg"/>
          <p:cNvPicPr preferRelativeResize="0"/>
          <p:nvPr/>
        </p:nvPicPr>
        <p:blipFill rotWithShape="1">
          <a:blip r:embed="rId4">
            <a:alphaModFix/>
          </a:blip>
          <a:srcRect/>
          <a:stretch/>
        </p:blipFill>
        <p:spPr>
          <a:xfrm>
            <a:off x="0" y="-73152"/>
            <a:ext cx="9144000" cy="1063752"/>
          </a:xfrm>
          <a:prstGeom prst="rect">
            <a:avLst/>
          </a:prstGeom>
          <a:noFill/>
          <a:ln>
            <a:noFill/>
          </a:ln>
        </p:spPr>
      </p:pic>
      <p:sp>
        <p:nvSpPr>
          <p:cNvPr id="442" name="Shape 442"/>
          <p:cNvSpPr txBox="1"/>
          <p:nvPr/>
        </p:nvSpPr>
        <p:spPr>
          <a:xfrm>
            <a:off x="152400" y="0"/>
            <a:ext cx="7772400" cy="13619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FFFFFF"/>
              </a:buClr>
              <a:buSzPct val="25000"/>
              <a:buFont typeface="Calibri"/>
              <a:buNone/>
            </a:pPr>
            <a:r>
              <a:rPr lang="en-US" sz="2400" b="0" i="0" u="none" strike="noStrike" cap="none" dirty="0">
                <a:solidFill>
                  <a:srgbClr val="FFFFFF"/>
                </a:solidFill>
                <a:latin typeface="Calibri"/>
                <a:ea typeface="Calibri"/>
                <a:cs typeface="Calibri"/>
                <a:sym typeface="Calibri"/>
              </a:rPr>
              <a:t>Despite their support, Americans initially split on </a:t>
            </a:r>
            <a:br>
              <a:rPr lang="en-US" sz="2400" b="0" i="0" u="none" strike="noStrike" cap="none" dirty="0">
                <a:solidFill>
                  <a:srgbClr val="FFFFFF"/>
                </a:solidFill>
                <a:latin typeface="Calibri"/>
                <a:ea typeface="Calibri"/>
                <a:cs typeface="Calibri"/>
                <a:sym typeface="Calibri"/>
              </a:rPr>
            </a:br>
            <a:r>
              <a:rPr lang="en-US" sz="2400" b="0" i="0" u="none" strike="noStrike" cap="none" dirty="0">
                <a:solidFill>
                  <a:srgbClr val="FFFFFF"/>
                </a:solidFill>
                <a:latin typeface="Calibri"/>
                <a:ea typeface="Calibri"/>
                <a:cs typeface="Calibri"/>
                <a:sym typeface="Calibri"/>
              </a:rPr>
              <a:t>how realistic a long-term clean energy goal is</a:t>
            </a:r>
          </a:p>
        </p:txBody>
      </p:sp>
    </p:spTree>
    <p:extLst>
      <p:ext uri="{BB962C8B-B14F-4D97-AF65-F5344CB8AC3E}">
        <p14:creationId xmlns:p14="http://schemas.microsoft.com/office/powerpoint/2010/main" val="3542578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45" name="Google Shape;245;p39" descr="SC BAR.jpg"/>
          <p:cNvPicPr preferRelativeResize="0"/>
          <p:nvPr/>
        </p:nvPicPr>
        <p:blipFill rotWithShape="1">
          <a:blip r:embed="rId3">
            <a:alphaModFix/>
          </a:blip>
          <a:srcRect/>
          <a:stretch/>
        </p:blipFill>
        <p:spPr>
          <a:xfrm>
            <a:off x="0" y="-73152"/>
            <a:ext cx="9144000" cy="1063800"/>
          </a:xfrm>
          <a:prstGeom prst="rect">
            <a:avLst/>
          </a:prstGeom>
          <a:noFill/>
          <a:ln>
            <a:noFill/>
          </a:ln>
        </p:spPr>
      </p:pic>
      <p:sp>
        <p:nvSpPr>
          <p:cNvPr id="246" name="Google Shape;246;p39"/>
          <p:cNvSpPr txBox="1"/>
          <p:nvPr/>
        </p:nvSpPr>
        <p:spPr>
          <a:xfrm>
            <a:off x="147235" y="328609"/>
            <a:ext cx="7396500" cy="585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FFFF"/>
              </a:buClr>
              <a:buSzPts val="600"/>
              <a:buFont typeface="Calibri"/>
              <a:buNone/>
            </a:pPr>
            <a:r>
              <a:rPr lang="en-US" sz="2400" b="0" i="0" u="none" strike="noStrike" cap="none" dirty="0">
                <a:solidFill>
                  <a:srgbClr val="FFFFFF"/>
                </a:solidFill>
                <a:latin typeface="Calibri"/>
                <a:ea typeface="Calibri"/>
                <a:cs typeface="Calibri"/>
                <a:sym typeface="Calibri"/>
              </a:rPr>
              <a:t>Ready for 100 Nationwide</a:t>
            </a:r>
            <a:endParaRPr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92409"/>
            <a:ext cx="9144000" cy="4919343"/>
          </a:xfrm>
          <a:prstGeom prst="rect">
            <a:avLst/>
          </a:prstGeom>
        </p:spPr>
      </p:pic>
      <p:pic>
        <p:nvPicPr>
          <p:cNvPr id="5" name="Picture 4" descr="A picture containing text, map&#10;&#10;Description automatically generated">
            <a:extLst>
              <a:ext uri="{FF2B5EF4-FFF2-40B4-BE49-F238E27FC236}">
                <a16:creationId xmlns:a16="http://schemas.microsoft.com/office/drawing/2014/main" id="{8D9AECA8-2781-486E-975E-206C3438B9CE}"/>
              </a:ext>
            </a:extLst>
          </p:cNvPr>
          <p:cNvPicPr>
            <a:picLocks noChangeAspect="1"/>
          </p:cNvPicPr>
          <p:nvPr/>
        </p:nvPicPr>
        <p:blipFill>
          <a:blip r:embed="rId5"/>
          <a:stretch>
            <a:fillRect/>
          </a:stretch>
        </p:blipFill>
        <p:spPr>
          <a:xfrm>
            <a:off x="-1" y="1392409"/>
            <a:ext cx="9144001" cy="4943082"/>
          </a:xfrm>
          <a:prstGeom prst="rect">
            <a:avLst/>
          </a:prstGeom>
        </p:spPr>
      </p:pic>
    </p:spTree>
    <p:extLst>
      <p:ext uri="{BB962C8B-B14F-4D97-AF65-F5344CB8AC3E}">
        <p14:creationId xmlns:p14="http://schemas.microsoft.com/office/powerpoint/2010/main" val="2050924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9"/>
          <p:cNvSpPr txBox="1">
            <a:spLocks noGrp="1"/>
          </p:cNvSpPr>
          <p:nvPr>
            <p:ph type="body" idx="1"/>
          </p:nvPr>
        </p:nvSpPr>
        <p:spPr>
          <a:xfrm>
            <a:off x="243840" y="1174531"/>
            <a:ext cx="3881120" cy="5354859"/>
          </a:xfrm>
          <a:prstGeom prst="rect">
            <a:avLst/>
          </a:prstGeom>
          <a:noFill/>
          <a:ln>
            <a:noFill/>
          </a:ln>
        </p:spPr>
        <p:txBody>
          <a:bodyPr spcFirstLastPara="1" wrap="square" lIns="228600" tIns="228600" rIns="228600" bIns="2286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sz="3600" b="1" i="0" u="none" strike="noStrike" cap="none" dirty="0">
                <a:solidFill>
                  <a:schemeClr val="dk1"/>
                </a:solidFill>
                <a:sym typeface="Calibri"/>
              </a:rPr>
              <a:t>Why cities?</a:t>
            </a:r>
            <a:endParaRPr sz="3600" dirty="0"/>
          </a:p>
          <a:p>
            <a:pPr marL="0" marR="0" lvl="0" indent="0" algn="l" rtl="0">
              <a:lnSpc>
                <a:spcPct val="100000"/>
              </a:lnSpc>
              <a:spcBef>
                <a:spcPts val="0"/>
              </a:spcBef>
              <a:spcAft>
                <a:spcPts val="0"/>
              </a:spcAft>
              <a:buClr>
                <a:schemeClr val="dk1"/>
              </a:buClr>
              <a:buSzPts val="2000"/>
              <a:buFont typeface="Arial"/>
              <a:buNone/>
            </a:pPr>
            <a:endParaRPr sz="2000" b="0" i="0" u="none" strike="noStrike" cap="none" dirty="0">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2000"/>
              <a:buFont typeface="Arial"/>
              <a:buChar char="•"/>
            </a:pPr>
            <a:r>
              <a:rPr lang="en-US" sz="2400" b="0" i="0" u="none" strike="noStrike" cap="none" dirty="0">
                <a:solidFill>
                  <a:schemeClr val="dk1"/>
                </a:solidFill>
                <a:sym typeface="Calibri"/>
              </a:rPr>
              <a:t>IPCC says we must cut carbon emissions 45% by 2030 and 100% by 2050</a:t>
            </a:r>
            <a:br>
              <a:rPr lang="en-US" sz="2400" b="0" i="0" u="none" strike="noStrike" cap="none" dirty="0">
                <a:solidFill>
                  <a:schemeClr val="dk1"/>
                </a:solidFill>
                <a:sym typeface="Calibri"/>
              </a:rPr>
            </a:br>
            <a:endParaRPr lang="en-US" sz="2400" b="0" i="0" u="none" strike="noStrike" cap="none" dirty="0">
              <a:solidFill>
                <a:schemeClr val="dk1"/>
              </a:solidFill>
              <a:sym typeface="Calibri"/>
            </a:endParaRPr>
          </a:p>
          <a:p>
            <a:pPr marL="285750" marR="0" lvl="0" indent="-285750" algn="l" rtl="0">
              <a:lnSpc>
                <a:spcPct val="100000"/>
              </a:lnSpc>
              <a:spcBef>
                <a:spcPts val="0"/>
              </a:spcBef>
              <a:spcAft>
                <a:spcPts val="0"/>
              </a:spcAft>
              <a:buClr>
                <a:schemeClr val="dk1"/>
              </a:buClr>
              <a:buSzPts val="2000"/>
              <a:buFont typeface="Arial"/>
              <a:buChar char="•"/>
            </a:pPr>
            <a:r>
              <a:rPr lang="en-US" sz="2400" dirty="0"/>
              <a:t>Cities are responsible for 70% of carbon emissions</a:t>
            </a:r>
            <a:br>
              <a:rPr lang="en-US" sz="2400" dirty="0"/>
            </a:br>
            <a:endParaRPr lang="en-US" sz="2400" dirty="0"/>
          </a:p>
          <a:p>
            <a:pPr marL="285750" marR="0" lvl="0" indent="-285750" algn="l" rtl="0">
              <a:lnSpc>
                <a:spcPct val="100000"/>
              </a:lnSpc>
              <a:spcBef>
                <a:spcPts val="0"/>
              </a:spcBef>
              <a:spcAft>
                <a:spcPts val="0"/>
              </a:spcAft>
              <a:buClr>
                <a:schemeClr val="dk1"/>
              </a:buClr>
              <a:buSzPts val="2000"/>
              <a:buFont typeface="Arial"/>
              <a:buChar char="•"/>
            </a:pPr>
            <a:r>
              <a:rPr lang="en-US" sz="2400" dirty="0"/>
              <a:t>Ohio is the 6</a:t>
            </a:r>
            <a:r>
              <a:rPr lang="en-US" sz="2400" baseline="30000" dirty="0"/>
              <a:t>th</a:t>
            </a:r>
            <a:r>
              <a:rPr lang="en-US" sz="2400" dirty="0"/>
              <a:t>-highest carbon emitting state </a:t>
            </a:r>
          </a:p>
          <a:p>
            <a:pPr marL="285750" marR="0" lvl="0" indent="-285750" algn="l" rtl="0">
              <a:lnSpc>
                <a:spcPct val="100000"/>
              </a:lnSpc>
              <a:spcBef>
                <a:spcPts val="0"/>
              </a:spcBef>
              <a:spcAft>
                <a:spcPts val="0"/>
              </a:spcAft>
              <a:buClr>
                <a:schemeClr val="dk1"/>
              </a:buClr>
              <a:buSzPts val="2000"/>
              <a:buFont typeface="Arial"/>
              <a:buChar char="•"/>
            </a:pPr>
            <a:endParaRPr lang="en-US" sz="2400" dirty="0"/>
          </a:p>
          <a:p>
            <a:pPr marL="0" marR="0" lvl="0" indent="0" algn="l" rtl="0">
              <a:lnSpc>
                <a:spcPct val="100000"/>
              </a:lnSpc>
              <a:spcBef>
                <a:spcPts val="0"/>
              </a:spcBef>
              <a:spcAft>
                <a:spcPts val="0"/>
              </a:spcAft>
              <a:buClr>
                <a:schemeClr val="dk1"/>
              </a:buClr>
              <a:buSzPts val="2000"/>
              <a:buNone/>
            </a:pPr>
            <a:endParaRPr dirty="0"/>
          </a:p>
        </p:txBody>
      </p:sp>
      <p:pic>
        <p:nvPicPr>
          <p:cNvPr id="245" name="Google Shape;245;p39" descr="SC BAR.jpg"/>
          <p:cNvPicPr preferRelativeResize="0"/>
          <p:nvPr/>
        </p:nvPicPr>
        <p:blipFill rotWithShape="1">
          <a:blip r:embed="rId3">
            <a:alphaModFix/>
          </a:blip>
          <a:srcRect/>
          <a:stretch/>
        </p:blipFill>
        <p:spPr>
          <a:xfrm>
            <a:off x="0" y="-73152"/>
            <a:ext cx="9144000" cy="1063800"/>
          </a:xfrm>
          <a:prstGeom prst="rect">
            <a:avLst/>
          </a:prstGeom>
          <a:noFill/>
          <a:ln>
            <a:noFill/>
          </a:ln>
        </p:spPr>
      </p:pic>
      <p:sp>
        <p:nvSpPr>
          <p:cNvPr id="246" name="Google Shape;246;p39"/>
          <p:cNvSpPr txBox="1"/>
          <p:nvPr/>
        </p:nvSpPr>
        <p:spPr>
          <a:xfrm>
            <a:off x="147235" y="328609"/>
            <a:ext cx="7396500" cy="585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FFFF"/>
              </a:buClr>
              <a:buSzPts val="600"/>
              <a:buFont typeface="Calibri"/>
              <a:buNone/>
            </a:pPr>
            <a:r>
              <a:rPr lang="en-US" sz="2400" b="0" i="0" u="none" strike="noStrike" cap="none" dirty="0">
                <a:solidFill>
                  <a:srgbClr val="FFFFFF"/>
                </a:solidFill>
                <a:latin typeface="Calibri"/>
                <a:ea typeface="Calibri"/>
                <a:cs typeface="Calibri"/>
                <a:sym typeface="Calibri"/>
              </a:rPr>
              <a:t>Ready for 100 Columbus</a:t>
            </a:r>
            <a:endParaRPr dirty="0"/>
          </a:p>
        </p:txBody>
      </p:sp>
      <p:pic>
        <p:nvPicPr>
          <p:cNvPr id="3" name="Picture 2">
            <a:extLst>
              <a:ext uri="{FF2B5EF4-FFF2-40B4-BE49-F238E27FC236}">
                <a16:creationId xmlns:a16="http://schemas.microsoft.com/office/drawing/2014/main" id="{AD0E5B73-B503-4148-9B31-4B6DEC4576B3}"/>
              </a:ext>
            </a:extLst>
          </p:cNvPr>
          <p:cNvPicPr>
            <a:picLocks noChangeAspect="1"/>
          </p:cNvPicPr>
          <p:nvPr/>
        </p:nvPicPr>
        <p:blipFill>
          <a:blip r:embed="rId4"/>
          <a:stretch>
            <a:fillRect/>
          </a:stretch>
        </p:blipFill>
        <p:spPr>
          <a:xfrm>
            <a:off x="4328160" y="1897501"/>
            <a:ext cx="4572000" cy="3908917"/>
          </a:xfrm>
          <a:prstGeom prst="rect">
            <a:avLst/>
          </a:prstGeom>
        </p:spPr>
      </p:pic>
      <p:sp>
        <p:nvSpPr>
          <p:cNvPr id="8" name="TextBox 7">
            <a:extLst>
              <a:ext uri="{FF2B5EF4-FFF2-40B4-BE49-F238E27FC236}">
                <a16:creationId xmlns:a16="http://schemas.microsoft.com/office/drawing/2014/main" id="{34452636-3AFE-49BE-B595-E0CA4A49C7B9}"/>
              </a:ext>
            </a:extLst>
          </p:cNvPr>
          <p:cNvSpPr txBox="1"/>
          <p:nvPr/>
        </p:nvSpPr>
        <p:spPr>
          <a:xfrm>
            <a:off x="4328161" y="5806418"/>
            <a:ext cx="4649002" cy="246221"/>
          </a:xfrm>
          <a:prstGeom prst="rect">
            <a:avLst/>
          </a:prstGeom>
          <a:noFill/>
          <a:ln>
            <a:noFill/>
          </a:ln>
        </p:spPr>
        <p:txBody>
          <a:bodyPr wrap="square" rtlCol="0">
            <a:spAutoFit/>
          </a:bodyPr>
          <a:lstStyle/>
          <a:p>
            <a:pPr algn="r"/>
            <a:r>
              <a:rPr lang="en-US" sz="1000" dirty="0"/>
              <a:t>Ready for 100 Columbus Aerial Art Event – Earth Day 2018</a:t>
            </a:r>
          </a:p>
        </p:txBody>
      </p:sp>
    </p:spTree>
    <p:extLst>
      <p:ext uri="{BB962C8B-B14F-4D97-AF65-F5344CB8AC3E}">
        <p14:creationId xmlns:p14="http://schemas.microsoft.com/office/powerpoint/2010/main" val="1181062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pic>
        <p:nvPicPr>
          <p:cNvPr id="512" name="Shape 512" descr="SC BAR.jpg"/>
          <p:cNvPicPr preferRelativeResize="0"/>
          <p:nvPr/>
        </p:nvPicPr>
        <p:blipFill rotWithShape="1">
          <a:blip r:embed="rId3">
            <a:alphaModFix/>
          </a:blip>
          <a:srcRect/>
          <a:stretch/>
        </p:blipFill>
        <p:spPr>
          <a:xfrm>
            <a:off x="0" y="-73152"/>
            <a:ext cx="9144000" cy="1063752"/>
          </a:xfrm>
          <a:prstGeom prst="rect">
            <a:avLst/>
          </a:prstGeom>
          <a:noFill/>
          <a:ln>
            <a:noFill/>
          </a:ln>
        </p:spPr>
      </p:pic>
      <p:sp>
        <p:nvSpPr>
          <p:cNvPr id="514" name="Shape 514"/>
          <p:cNvSpPr txBox="1"/>
          <p:nvPr/>
        </p:nvSpPr>
        <p:spPr>
          <a:xfrm>
            <a:off x="76200" y="304799"/>
            <a:ext cx="7396564" cy="585791"/>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FFFFFF"/>
              </a:buClr>
              <a:buSzPct val="25000"/>
              <a:buFont typeface="Calibri"/>
              <a:buNone/>
            </a:pPr>
            <a:r>
              <a:rPr lang="en-US" sz="2400" b="0" i="0" u="none" strike="noStrike" cap="none" dirty="0">
                <a:solidFill>
                  <a:srgbClr val="FFFFFF"/>
                </a:solidFill>
                <a:latin typeface="Calibri"/>
                <a:ea typeface="Calibri"/>
                <a:cs typeface="Calibri"/>
                <a:sym typeface="Calibri"/>
              </a:rPr>
              <a:t>Paris Agreement is not enough</a:t>
            </a:r>
            <a:endParaRPr lang="en-US" sz="2400" dirty="0">
              <a:solidFill>
                <a:srgbClr val="FFFFFF"/>
              </a:solidFill>
              <a:latin typeface="Calibri"/>
              <a:ea typeface="Calibri"/>
              <a:cs typeface="Calibri"/>
              <a:sym typeface="Calibri"/>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200" y="4056046"/>
            <a:ext cx="4114800" cy="2801954"/>
          </a:xfrm>
          <a:prstGeom prst="rect">
            <a:avLst/>
          </a:prstGeom>
        </p:spPr>
      </p:pic>
      <p:sp>
        <p:nvSpPr>
          <p:cNvPr id="6" name="Rectangle 5">
            <a:extLst>
              <a:ext uri="{FF2B5EF4-FFF2-40B4-BE49-F238E27FC236}">
                <a16:creationId xmlns:a16="http://schemas.microsoft.com/office/drawing/2014/main" id="{2E62FF62-F2EB-4D2B-B584-EA0C59E60C37}"/>
              </a:ext>
            </a:extLst>
          </p:cNvPr>
          <p:cNvSpPr/>
          <p:nvPr/>
        </p:nvSpPr>
        <p:spPr>
          <a:xfrm>
            <a:off x="217714" y="1565504"/>
            <a:ext cx="4430486" cy="4108817"/>
          </a:xfrm>
          <a:prstGeom prst="rect">
            <a:avLst/>
          </a:prstGeom>
        </p:spPr>
        <p:txBody>
          <a:bodyPr wrap="square">
            <a:spAutoFit/>
          </a:bodyPr>
          <a:lstStyle/>
          <a:p>
            <a:pPr>
              <a:spcAft>
                <a:spcPts val="600"/>
              </a:spcAft>
            </a:pPr>
            <a:r>
              <a:rPr lang="en-US" sz="3600" b="1" dirty="0">
                <a:latin typeface="Calibri" panose="020F0502020204030204" pitchFamily="34" charset="0"/>
                <a:cs typeface="Calibri" panose="020F0502020204030204" pitchFamily="34" charset="0"/>
              </a:rPr>
              <a:t>The Science</a:t>
            </a:r>
          </a:p>
          <a:p>
            <a:pPr marL="342900" indent="-342900">
              <a:spcAft>
                <a:spcPts val="600"/>
              </a:spcAft>
              <a:buFont typeface="Arial" panose="020B0604020202020204" pitchFamily="34" charset="0"/>
              <a:buChar char="•"/>
            </a:pPr>
            <a:r>
              <a:rPr lang="en-US" sz="2000" dirty="0">
                <a:latin typeface="Calibri" panose="020F0502020204030204" pitchFamily="34" charset="0"/>
                <a:cs typeface="Calibri" panose="020F0502020204030204" pitchFamily="34" charset="0"/>
              </a:rPr>
              <a:t>We are at 1C warming since Industrial Revolution</a:t>
            </a:r>
          </a:p>
          <a:p>
            <a:pPr marL="342900" lvl="6" indent="-342900">
              <a:spcAft>
                <a:spcPts val="600"/>
              </a:spcAft>
              <a:buFont typeface="Arial" panose="020B0604020202020204" pitchFamily="34" charset="0"/>
              <a:buChar char="•"/>
            </a:pPr>
            <a:r>
              <a:rPr lang="en-US" sz="2000" dirty="0">
                <a:latin typeface="Calibri" panose="020F0502020204030204" pitchFamily="34" charset="0"/>
                <a:cs typeface="Calibri" panose="020F0502020204030204" pitchFamily="34" charset="0"/>
              </a:rPr>
              <a:t>Paris Agreement has goal of </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limiting warming to 1.5C </a:t>
            </a:r>
          </a:p>
          <a:p>
            <a:pPr marL="342900" indent="-342900">
              <a:spcAft>
                <a:spcPts val="600"/>
              </a:spcAft>
              <a:buFont typeface="Arial" panose="020B0604020202020204" pitchFamily="34" charset="0"/>
              <a:buChar char="•"/>
            </a:pPr>
            <a:r>
              <a:rPr lang="en-US" sz="2000" dirty="0">
                <a:latin typeface="Calibri" panose="020F0502020204030204" pitchFamily="34" charset="0"/>
                <a:cs typeface="Calibri" panose="020F0502020204030204" pitchFamily="34" charset="0"/>
              </a:rPr>
              <a:t>Even if all countries meet their Paris pledges, we end up at 2.7C</a:t>
            </a:r>
          </a:p>
          <a:p>
            <a:pPr marL="342900" indent="-342900">
              <a:spcAft>
                <a:spcPts val="600"/>
              </a:spcAft>
              <a:buFont typeface="Arial" panose="020B0604020202020204" pitchFamily="34" charset="0"/>
              <a:buChar char="•"/>
            </a:pPr>
            <a:r>
              <a:rPr lang="en-US" sz="2000" dirty="0">
                <a:latin typeface="Calibri" panose="020F0502020204030204" pitchFamily="34" charset="0"/>
                <a:cs typeface="Calibri" panose="020F0502020204030204" pitchFamily="34" charset="0"/>
              </a:rPr>
              <a:t>To stay under 2C, we must get to zero emissions by 2050</a:t>
            </a:r>
          </a:p>
          <a:p>
            <a:pPr marL="342900" indent="-342900">
              <a:spcAft>
                <a:spcPts val="600"/>
              </a:spcAft>
              <a:buFont typeface="Arial" panose="020B0604020202020204" pitchFamily="34" charset="0"/>
              <a:buChar char="•"/>
            </a:pPr>
            <a:r>
              <a:rPr lang="en-US" sz="2000" b="1" dirty="0">
                <a:latin typeface="Calibri" panose="020F0502020204030204" pitchFamily="34" charset="0"/>
                <a:cs typeface="Calibri" panose="020F0502020204030204" pitchFamily="34" charset="0"/>
              </a:rPr>
              <a:t>In other words, we must get to 100% renewable energy</a:t>
            </a:r>
          </a:p>
        </p:txBody>
      </p:sp>
      <p:pic>
        <p:nvPicPr>
          <p:cNvPr id="8" name="Picture 7">
            <a:extLst>
              <a:ext uri="{FF2B5EF4-FFF2-40B4-BE49-F238E27FC236}">
                <a16:creationId xmlns:a16="http://schemas.microsoft.com/office/drawing/2014/main" id="{9030556A-6E36-45A9-B977-A85AC63AD4B2}"/>
              </a:ext>
            </a:extLst>
          </p:cNvPr>
          <p:cNvPicPr>
            <a:picLocks noChangeAspect="1"/>
          </p:cNvPicPr>
          <p:nvPr/>
        </p:nvPicPr>
        <p:blipFill>
          <a:blip r:embed="rId5"/>
          <a:stretch>
            <a:fillRect/>
          </a:stretch>
        </p:blipFill>
        <p:spPr>
          <a:xfrm>
            <a:off x="5029200" y="990600"/>
            <a:ext cx="4114800" cy="2804160"/>
          </a:xfrm>
          <a:prstGeom prst="rect">
            <a:avLst/>
          </a:prstGeom>
        </p:spPr>
      </p:pic>
    </p:spTree>
    <p:extLst>
      <p:ext uri="{BB962C8B-B14F-4D97-AF65-F5344CB8AC3E}">
        <p14:creationId xmlns:p14="http://schemas.microsoft.com/office/powerpoint/2010/main" val="2346432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pic>
        <p:nvPicPr>
          <p:cNvPr id="512" name="Shape 512" descr="SC BAR.jpg"/>
          <p:cNvPicPr preferRelativeResize="0"/>
          <p:nvPr/>
        </p:nvPicPr>
        <p:blipFill rotWithShape="1">
          <a:blip r:embed="rId3">
            <a:alphaModFix/>
          </a:blip>
          <a:srcRect/>
          <a:stretch/>
        </p:blipFill>
        <p:spPr>
          <a:xfrm>
            <a:off x="0" y="-73152"/>
            <a:ext cx="9144000" cy="1063752"/>
          </a:xfrm>
          <a:prstGeom prst="rect">
            <a:avLst/>
          </a:prstGeom>
          <a:noFill/>
          <a:ln>
            <a:noFill/>
          </a:ln>
        </p:spPr>
      </p:pic>
      <p:sp>
        <p:nvSpPr>
          <p:cNvPr id="514" name="Shape 514"/>
          <p:cNvSpPr txBox="1"/>
          <p:nvPr/>
        </p:nvSpPr>
        <p:spPr>
          <a:xfrm>
            <a:off x="76200" y="304799"/>
            <a:ext cx="7396564" cy="585791"/>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FFFFFF"/>
              </a:buClr>
              <a:buSzPct val="25000"/>
              <a:buFont typeface="Calibri"/>
              <a:buNone/>
            </a:pPr>
            <a:r>
              <a:rPr lang="en-US" sz="2400" b="0" i="0" u="none" strike="noStrike" cap="none" dirty="0">
                <a:solidFill>
                  <a:srgbClr val="FFFFFF"/>
                </a:solidFill>
                <a:latin typeface="Calibri"/>
                <a:ea typeface="Calibri"/>
                <a:cs typeface="Calibri"/>
                <a:sym typeface="Calibri"/>
              </a:rPr>
              <a:t>We can do this!</a:t>
            </a:r>
            <a:endParaRPr lang="en-US" sz="2400" dirty="0">
              <a:solidFill>
                <a:srgbClr val="FFFFFF"/>
              </a:solidFill>
              <a:latin typeface="Calibri"/>
              <a:ea typeface="Calibri"/>
              <a:cs typeface="Calibri"/>
              <a:sym typeface="Calibri"/>
            </a:endParaRPr>
          </a:p>
        </p:txBody>
      </p:sp>
      <p:sp>
        <p:nvSpPr>
          <p:cNvPr id="2" name="TextBox 1"/>
          <p:cNvSpPr txBox="1"/>
          <p:nvPr/>
        </p:nvSpPr>
        <p:spPr>
          <a:xfrm>
            <a:off x="4495800" y="1149489"/>
            <a:ext cx="4419600" cy="5570756"/>
          </a:xfrm>
          <a:prstGeom prst="rect">
            <a:avLst/>
          </a:prstGeom>
          <a:noFill/>
        </p:spPr>
        <p:txBody>
          <a:bodyPr wrap="square" rtlCol="0">
            <a:spAutoFit/>
          </a:bodyPr>
          <a:lstStyle/>
          <a:p>
            <a:pPr marL="342900" lvl="0" indent="-342900">
              <a:buFont typeface="Arial" panose="020B0604020202020204" pitchFamily="34" charset="0"/>
              <a:buChar char="•"/>
            </a:pPr>
            <a:r>
              <a:rPr lang="en-US" sz="3200" dirty="0">
                <a:latin typeface="Calibri" panose="020F0502020204030204" pitchFamily="34" charset="0"/>
              </a:rPr>
              <a:t>Solar and wind</a:t>
            </a:r>
          </a:p>
          <a:p>
            <a:pPr marL="914400" lvl="1" indent="-342900">
              <a:buFont typeface="Arial" panose="020B0604020202020204" pitchFamily="34" charset="0"/>
              <a:buChar char="•"/>
            </a:pPr>
            <a:r>
              <a:rPr lang="en-US" sz="2000" dirty="0">
                <a:latin typeface="Calibri" panose="020F0502020204030204" pitchFamily="34" charset="0"/>
              </a:rPr>
              <a:t>Cheapest sources of electricity</a:t>
            </a:r>
          </a:p>
          <a:p>
            <a:pPr marL="914400" lvl="1" indent="-342900">
              <a:buFont typeface="Arial" panose="020B0604020202020204" pitchFamily="34" charset="0"/>
              <a:buChar char="•"/>
            </a:pPr>
            <a:r>
              <a:rPr lang="en-US" sz="2000" dirty="0">
                <a:latin typeface="Calibri" panose="020F0502020204030204" pitchFamily="34" charset="0"/>
              </a:rPr>
              <a:t>Fastest-growing jobs in US </a:t>
            </a:r>
          </a:p>
          <a:p>
            <a:pPr marL="342900" lvl="0" indent="-342900">
              <a:buFont typeface="Arial" panose="020B0604020202020204" pitchFamily="34" charset="0"/>
              <a:buChar char="•"/>
            </a:pPr>
            <a:r>
              <a:rPr lang="en-US" sz="3200" dirty="0">
                <a:latin typeface="Calibri" panose="020F0502020204030204" pitchFamily="34" charset="0"/>
              </a:rPr>
              <a:t>Solar energy</a:t>
            </a:r>
          </a:p>
          <a:p>
            <a:pPr marL="914400" lvl="1" indent="-342900">
              <a:buFont typeface="Arial" panose="020B0604020202020204" pitchFamily="34" charset="0"/>
              <a:buChar char="•"/>
            </a:pPr>
            <a:r>
              <a:rPr lang="en-US" sz="2000" dirty="0">
                <a:latin typeface="Calibri" panose="020F0502020204030204" pitchFamily="34" charset="0"/>
              </a:rPr>
              <a:t>Enough for demand 121x over</a:t>
            </a:r>
          </a:p>
          <a:p>
            <a:pPr marL="914400" lvl="1" indent="-342900">
              <a:buFont typeface="Arial" panose="020B0604020202020204" pitchFamily="34" charset="0"/>
              <a:buChar char="•"/>
            </a:pPr>
            <a:r>
              <a:rPr lang="en-US" sz="2000" dirty="0">
                <a:latin typeface="Calibri" panose="020F0502020204030204" pitchFamily="34" charset="0"/>
              </a:rPr>
              <a:t>Cost fallen 99% in past 40 years, 70% in US in last </a:t>
            </a:r>
            <a:r>
              <a:rPr lang="en-US" sz="2000" dirty="0" err="1">
                <a:latin typeface="Calibri" panose="020F0502020204030204" pitchFamily="34" charset="0"/>
              </a:rPr>
              <a:t>deca</a:t>
            </a:r>
            <a:endParaRPr lang="en-US" sz="2000" dirty="0">
              <a:latin typeface="Calibri" panose="020F0502020204030204" pitchFamily="34" charset="0"/>
            </a:endParaRPr>
          </a:p>
          <a:p>
            <a:pPr marL="914400" lvl="1" indent="-342900">
              <a:buFont typeface="Arial" panose="020B0604020202020204" pitchFamily="34" charset="0"/>
              <a:buChar char="•"/>
            </a:pPr>
            <a:r>
              <a:rPr lang="en-US" sz="2000" dirty="0">
                <a:latin typeface="Calibri" panose="020F0502020204030204" pitchFamily="34" charset="0"/>
              </a:rPr>
              <a:t>World capacity 650 GW in 2019 – 71.3 GW in US</a:t>
            </a:r>
          </a:p>
          <a:p>
            <a:pPr marL="914400" lvl="1" indent="-342900">
              <a:buFont typeface="Arial" panose="020B0604020202020204" pitchFamily="34" charset="0"/>
              <a:buChar char="•"/>
            </a:pPr>
            <a:r>
              <a:rPr lang="en-US" sz="2000" dirty="0">
                <a:latin typeface="Calibri" panose="020F0502020204030204" pitchFamily="34" charset="0"/>
              </a:rPr>
              <a:t>US potential is 155,000 GW</a:t>
            </a:r>
            <a:endParaRPr lang="en-US" sz="3200" dirty="0">
              <a:latin typeface="Calibri" panose="020F0502020204030204" pitchFamily="34" charset="0"/>
            </a:endParaRPr>
          </a:p>
          <a:p>
            <a:pPr marL="342900" lvl="0" indent="-342900">
              <a:buFont typeface="Arial" panose="020B0604020202020204" pitchFamily="34" charset="0"/>
              <a:buChar char="•"/>
            </a:pPr>
            <a:r>
              <a:rPr lang="en-US" sz="3200" dirty="0">
                <a:latin typeface="Calibri" panose="020F0502020204030204" pitchFamily="34" charset="0"/>
              </a:rPr>
              <a:t>Wind energy</a:t>
            </a:r>
          </a:p>
          <a:p>
            <a:pPr marL="914400" lvl="1" indent="-342900">
              <a:buFont typeface="Arial" panose="020B0604020202020204" pitchFamily="34" charset="0"/>
              <a:buChar char="•"/>
            </a:pPr>
            <a:r>
              <a:rPr lang="en-US" sz="2000" dirty="0">
                <a:latin typeface="Calibri" panose="020F0502020204030204" pitchFamily="34" charset="0"/>
              </a:rPr>
              <a:t>Enough for demand 40x over</a:t>
            </a:r>
          </a:p>
          <a:p>
            <a:pPr marL="914400" lvl="1" indent="-342900">
              <a:buFont typeface="Arial" panose="020B0604020202020204" pitchFamily="34" charset="0"/>
              <a:buChar char="•"/>
            </a:pPr>
            <a:r>
              <a:rPr lang="en-US" sz="2000" dirty="0">
                <a:latin typeface="Calibri" panose="020F0502020204030204" pitchFamily="34" charset="0"/>
              </a:rPr>
              <a:t>Cost fallen 95% in past 40 years</a:t>
            </a:r>
          </a:p>
          <a:p>
            <a:pPr marL="914400" lvl="1" indent="-342900">
              <a:buFont typeface="Arial" panose="020B0604020202020204" pitchFamily="34" charset="0"/>
              <a:buChar char="•"/>
            </a:pPr>
            <a:r>
              <a:rPr lang="en-US" sz="2000" dirty="0">
                <a:latin typeface="Calibri" panose="020F0502020204030204" pitchFamily="34" charset="0"/>
              </a:rPr>
              <a:t>World capacity 600 GW in 2018 – 105 GW in US, may quadruple</a:t>
            </a:r>
          </a:p>
          <a:p>
            <a:pPr marL="914400" lvl="1" indent="-342900">
              <a:buFont typeface="Arial" panose="020B0604020202020204" pitchFamily="34" charset="0"/>
              <a:buChar char="•"/>
            </a:pPr>
            <a:r>
              <a:rPr lang="en-US" sz="2000" dirty="0">
                <a:latin typeface="Calibri" panose="020F0502020204030204" pitchFamily="34" charset="0"/>
              </a:rPr>
              <a:t>$1 trillion investment by 2040</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99" y="1177289"/>
            <a:ext cx="4509329" cy="5570756"/>
          </a:xfrm>
          <a:prstGeom prst="rect">
            <a:avLst/>
          </a:prstGeom>
        </p:spPr>
      </p:pic>
    </p:spTree>
    <p:extLst>
      <p:ext uri="{BB962C8B-B14F-4D97-AF65-F5344CB8AC3E}">
        <p14:creationId xmlns:p14="http://schemas.microsoft.com/office/powerpoint/2010/main" val="1686663117"/>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695</TotalTime>
  <Words>1773</Words>
  <Application>Microsoft Office PowerPoint</Application>
  <PresentationFormat>On-screen Show (4:3)</PresentationFormat>
  <Paragraphs>235</Paragraphs>
  <Slides>18</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Becker, Catherine C.</dc:creator>
  <cp:lastModifiedBy>Cathy Becker</cp:lastModifiedBy>
  <cp:revision>135</cp:revision>
  <dcterms:modified xsi:type="dcterms:W3CDTF">2020-05-26T15:31:41Z</dcterms:modified>
</cp:coreProperties>
</file>