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18" r:id="rId2"/>
    <p:sldId id="342" r:id="rId3"/>
    <p:sldId id="328" r:id="rId4"/>
    <p:sldId id="333" r:id="rId5"/>
    <p:sldId id="343" r:id="rId6"/>
  </p:sldIdLst>
  <p:sldSz cx="24387175" cy="13716000"/>
  <p:notesSz cx="6858000" cy="9144000"/>
  <p:defaultTextStyle>
    <a:defPPr>
      <a:defRPr lang="en-US"/>
    </a:defPPr>
    <a:lvl1pPr marL="0" algn="l" defTabSz="1828371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1pPr>
    <a:lvl2pPr marL="914184" algn="l" defTabSz="1828371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2pPr>
    <a:lvl3pPr marL="1828371" algn="l" defTabSz="1828371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3pPr>
    <a:lvl4pPr marL="2742556" algn="l" defTabSz="1828371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4pPr>
    <a:lvl5pPr marL="3656743" algn="l" defTabSz="1828371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5pPr>
    <a:lvl6pPr marL="4570927" algn="l" defTabSz="1828371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6pPr>
    <a:lvl7pPr marL="5485112" algn="l" defTabSz="1828371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7pPr>
    <a:lvl8pPr marL="6399299" algn="l" defTabSz="1828371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8pPr>
    <a:lvl9pPr marL="7313486" algn="l" defTabSz="1828371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>
          <p15:clr>
            <a:srgbClr val="A4A3A4"/>
          </p15:clr>
        </p15:guide>
        <p15:guide id="4" pos="107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03E"/>
    <a:srgbClr val="082E3B"/>
    <a:srgbClr val="262626"/>
    <a:srgbClr val="29AACF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89" autoAdjust="0"/>
    <p:restoredTop sz="94660"/>
  </p:normalViewPr>
  <p:slideViewPr>
    <p:cSldViewPr snapToGrid="0">
      <p:cViewPr varScale="1">
        <p:scale>
          <a:sx n="32" d="100"/>
          <a:sy n="32" d="100"/>
        </p:scale>
        <p:origin x="444" y="48"/>
      </p:cViewPr>
      <p:guideLst>
        <p:guide orient="horz" pos="2160"/>
        <p:guide pos="3840"/>
        <p:guide orient="horz"/>
        <p:guide pos="10755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Impact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331A-40D6-9883-ED7D51736D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331A-40D6-9883-ED7D51736D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331A-40D6-9883-ED7D51736DD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331A-40D6-9883-ED7D51736DDC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AAA8-4B87-B87A-D2D0DC879D92}"/>
              </c:ext>
            </c:extLst>
          </c:dPt>
          <c:cat>
            <c:strRef>
              <c:f>Sheet1!$A$2:$A$6</c:f>
              <c:strCache>
                <c:ptCount val="5"/>
                <c:pt idx="0">
                  <c:v>Health</c:v>
                </c:pt>
                <c:pt idx="1">
                  <c:v>Employment</c:v>
                </c:pt>
                <c:pt idx="2">
                  <c:v>Homeownership</c:v>
                </c:pt>
                <c:pt idx="3">
                  <c:v>Small Business</c:v>
                </c:pt>
                <c:pt idx="4">
                  <c:v>Education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95</c:v>
                </c:pt>
                <c:pt idx="1">
                  <c:v>85</c:v>
                </c:pt>
                <c:pt idx="2">
                  <c:v>20</c:v>
                </c:pt>
                <c:pt idx="3">
                  <c:v>30</c:v>
                </c:pt>
                <c:pt idx="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1A-40D6-9883-ED7D51736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BB5EF-24D6-2D41-A25E-00DB313DA62B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D62E3-0621-4A44-BF21-0B4DB59B6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48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184" algn="l" defTabSz="9141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371" algn="l" defTabSz="9141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556" algn="l" defTabSz="9141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743" algn="l" defTabSz="9141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927" algn="l" defTabSz="9141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112" algn="l" defTabSz="9141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299" algn="l" defTabSz="9141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486" algn="l" defTabSz="9141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D62E3-0621-4A44-BF21-0B4DB59B64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22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360686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166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5"/>
            <a:ext cx="21948458" cy="2286000"/>
          </a:xfrm>
          <a:prstGeom prst="rect">
            <a:avLst/>
          </a:prstGeom>
        </p:spPr>
        <p:txBody>
          <a:bodyPr vert="horz" lIns="91445" tIns="45722" rIns="91445" bIns="45722"/>
          <a:lstStyle>
            <a:lvl1pPr>
              <a:defRPr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0"/>
            <a:ext cx="21948458" cy="9051925"/>
          </a:xfrm>
          <a:prstGeom prst="rect">
            <a:avLst/>
          </a:prstGeom>
        </p:spPr>
        <p:txBody>
          <a:bodyPr vert="horz" lIns="91445" tIns="45722" rIns="91445" bIns="45722"/>
          <a:lstStyle>
            <a:lvl1pPr>
              <a:defRPr>
                <a:latin typeface="Open Sans"/>
                <a:ea typeface="Open Sans"/>
                <a:cs typeface="Open Sans"/>
              </a:defRPr>
            </a:lvl1pPr>
            <a:lvl2pPr>
              <a:defRPr>
                <a:latin typeface="Open Sans"/>
                <a:ea typeface="Open Sans"/>
                <a:cs typeface="Open Sans"/>
              </a:defRPr>
            </a:lvl2pPr>
            <a:lvl3pPr>
              <a:defRPr>
                <a:latin typeface="Open Sans"/>
                <a:ea typeface="Open Sans"/>
                <a:cs typeface="Open Sans"/>
              </a:defRPr>
            </a:lvl3pPr>
            <a:lvl4pPr>
              <a:defRPr>
                <a:latin typeface="Open Sans"/>
                <a:ea typeface="Open Sans"/>
                <a:cs typeface="Open Sans"/>
              </a:defRPr>
            </a:lvl4pPr>
            <a:lvl5pPr>
              <a:defRPr>
                <a:latin typeface="Open Sans"/>
                <a:ea typeface="Open Sans"/>
                <a:cs typeface="Open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1507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8" r:id="rId3"/>
    <p:sldLayoutId id="2147483672" r:id="rId4"/>
    <p:sldLayoutId id="2147483673" r:id="rId5"/>
  </p:sldLayoutIdLst>
  <p:txStyles>
    <p:titleStyle>
      <a:lvl1pPr algn="ctr" defTabSz="1828371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637" indent="-685637" algn="l" defTabSz="1828371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554" indent="-571370" algn="l" defTabSz="1828371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464" indent="-457095" algn="l" defTabSz="182837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199651" indent="-457095" algn="l" defTabSz="1828371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3838" indent="-457095" algn="l" defTabSz="1828371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019" indent="-457095" algn="l" defTabSz="1828371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209" indent="-457095" algn="l" defTabSz="1828371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391" indent="-457095" algn="l" defTabSz="1828371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578" indent="-457095" algn="l" defTabSz="1828371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71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184" algn="l" defTabSz="1828371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371" algn="l" defTabSz="1828371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556" algn="l" defTabSz="1828371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743" algn="l" defTabSz="1828371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570927" algn="l" defTabSz="1828371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112" algn="l" defTabSz="1828371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299" algn="l" defTabSz="1828371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486" algn="l" defTabSz="1828371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reativeinvest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why-trump-win-william-michael-cunningham-am-mba" TargetMode="External"/><Relationship Id="rId2" Type="http://schemas.openxmlformats.org/officeDocument/2006/relationships/hyperlink" Target="https://www.linkedin.com/pulse/trumpism-william-michael-cunningham-am-mba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log.org/12729944-william-michael-cunningham-files-amicus-brief-in-net-neutrality-case-18-cv-1051.htm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 background.jpg"/>
          <p:cNvPicPr>
            <a:picLocks noChangeAspect="1"/>
          </p:cNvPicPr>
          <p:nvPr/>
        </p:nvPicPr>
        <p:blipFill>
          <a:blip r:embed="rId2" cstate="print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E749AD-3C8E-49A5-A5E4-87A9B8EA1521}"/>
              </a:ext>
            </a:extLst>
          </p:cNvPr>
          <p:cNvSpPr/>
          <p:nvPr/>
        </p:nvSpPr>
        <p:spPr>
          <a:xfrm>
            <a:off x="5532991" y="0"/>
            <a:ext cx="8913146" cy="10557948"/>
          </a:xfrm>
          <a:custGeom>
            <a:avLst/>
            <a:gdLst/>
            <a:ahLst/>
            <a:cxnLst/>
            <a:rect l="l" t="t" r="r" b="b"/>
            <a:pathLst>
              <a:path w="344982" h="408697">
                <a:moveTo>
                  <a:pt x="172491" y="69967"/>
                </a:moveTo>
                <a:cubicBezTo>
                  <a:pt x="162729" y="69926"/>
                  <a:pt x="152967" y="71299"/>
                  <a:pt x="143204" y="74085"/>
                </a:cubicBezTo>
                <a:cubicBezTo>
                  <a:pt x="123679" y="79658"/>
                  <a:pt x="107321" y="90924"/>
                  <a:pt x="94129" y="107885"/>
                </a:cubicBezTo>
                <a:cubicBezTo>
                  <a:pt x="80936" y="124845"/>
                  <a:pt x="74076" y="147540"/>
                  <a:pt x="73549" y="175969"/>
                </a:cubicBezTo>
                <a:lnTo>
                  <a:pt x="73549" y="232729"/>
                </a:lnTo>
                <a:cubicBezTo>
                  <a:pt x="74076" y="261277"/>
                  <a:pt x="80936" y="284116"/>
                  <a:pt x="94129" y="301245"/>
                </a:cubicBezTo>
                <a:cubicBezTo>
                  <a:pt x="107321" y="318374"/>
                  <a:pt x="123679" y="329793"/>
                  <a:pt x="143204" y="335503"/>
                </a:cubicBezTo>
                <a:cubicBezTo>
                  <a:pt x="162729" y="341212"/>
                  <a:pt x="182254" y="341212"/>
                  <a:pt x="201778" y="335503"/>
                </a:cubicBezTo>
                <a:cubicBezTo>
                  <a:pt x="221303" y="329793"/>
                  <a:pt x="237661" y="318374"/>
                  <a:pt x="250854" y="301245"/>
                </a:cubicBezTo>
                <a:cubicBezTo>
                  <a:pt x="264046" y="284116"/>
                  <a:pt x="270906" y="261277"/>
                  <a:pt x="271434" y="232729"/>
                </a:cubicBezTo>
                <a:lnTo>
                  <a:pt x="271434" y="175969"/>
                </a:lnTo>
                <a:cubicBezTo>
                  <a:pt x="270906" y="147864"/>
                  <a:pt x="264046" y="125331"/>
                  <a:pt x="250854" y="108370"/>
                </a:cubicBezTo>
                <a:cubicBezTo>
                  <a:pt x="237661" y="91410"/>
                  <a:pt x="221303" y="80062"/>
                  <a:pt x="201778" y="74328"/>
                </a:cubicBezTo>
                <a:cubicBezTo>
                  <a:pt x="192016" y="71461"/>
                  <a:pt x="182254" y="70007"/>
                  <a:pt x="172491" y="69967"/>
                </a:cubicBezTo>
                <a:close/>
                <a:moveTo>
                  <a:pt x="172491" y="1"/>
                </a:moveTo>
                <a:cubicBezTo>
                  <a:pt x="189510" y="14"/>
                  <a:pt x="206529" y="2374"/>
                  <a:pt x="223549" y="7080"/>
                </a:cubicBezTo>
                <a:cubicBezTo>
                  <a:pt x="257587" y="16492"/>
                  <a:pt x="286105" y="35275"/>
                  <a:pt x="309104" y="63430"/>
                </a:cubicBezTo>
                <a:cubicBezTo>
                  <a:pt x="332103" y="91585"/>
                  <a:pt x="344063" y="129098"/>
                  <a:pt x="344982" y="175969"/>
                </a:cubicBezTo>
                <a:lnTo>
                  <a:pt x="344982" y="232729"/>
                </a:lnTo>
                <a:cubicBezTo>
                  <a:pt x="344063" y="279600"/>
                  <a:pt x="332103" y="317112"/>
                  <a:pt x="309104" y="345267"/>
                </a:cubicBezTo>
                <a:cubicBezTo>
                  <a:pt x="286105" y="373422"/>
                  <a:pt x="257587" y="392206"/>
                  <a:pt x="223549" y="401618"/>
                </a:cubicBezTo>
                <a:cubicBezTo>
                  <a:pt x="189510" y="411030"/>
                  <a:pt x="155472" y="411057"/>
                  <a:pt x="121434" y="401699"/>
                </a:cubicBezTo>
                <a:cubicBezTo>
                  <a:pt x="87396" y="392341"/>
                  <a:pt x="58877" y="373584"/>
                  <a:pt x="35878" y="345429"/>
                </a:cubicBezTo>
                <a:cubicBezTo>
                  <a:pt x="12879" y="317274"/>
                  <a:pt x="920" y="279707"/>
                  <a:pt x="0" y="232729"/>
                </a:cubicBezTo>
                <a:lnTo>
                  <a:pt x="0" y="175969"/>
                </a:lnTo>
                <a:cubicBezTo>
                  <a:pt x="920" y="128990"/>
                  <a:pt x="12879" y="91423"/>
                  <a:pt x="35878" y="63268"/>
                </a:cubicBezTo>
                <a:cubicBezTo>
                  <a:pt x="58877" y="35113"/>
                  <a:pt x="87396" y="16357"/>
                  <a:pt x="121434" y="6999"/>
                </a:cubicBezTo>
                <a:cubicBezTo>
                  <a:pt x="138453" y="2320"/>
                  <a:pt x="155472" y="-13"/>
                  <a:pt x="172491" y="1"/>
                </a:cubicBezTo>
                <a:close/>
              </a:path>
            </a:pathLst>
          </a:custGeom>
          <a:gradFill flip="none" rotWithShape="1">
            <a:gsLst>
              <a:gs pos="37000">
                <a:schemeClr val="tx1">
                  <a:lumMod val="85000"/>
                  <a:lumOff val="15000"/>
                  <a:alpha val="11000"/>
                </a:schemeClr>
              </a:gs>
              <a:gs pos="93000">
                <a:srgbClr val="000000">
                  <a:alpha val="26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outerShdw blurRad="1270000" sx="94000" sy="94000" algn="ctr" rotWithShape="0">
              <a:prstClr val="black">
                <a:alpha val="40000"/>
              </a:prstClr>
            </a:outerShdw>
          </a:effectLst>
        </p:spPr>
        <p:txBody>
          <a:bodyPr wrap="square" lIns="182889" tIns="91445" rIns="182889" bIns="91445">
            <a:noAutofit/>
          </a:bodyPr>
          <a:lstStyle/>
          <a:p>
            <a:pPr>
              <a:lnSpc>
                <a:spcPct val="90000"/>
              </a:lnSpc>
              <a:spcBef>
                <a:spcPts val="2000"/>
              </a:spcBef>
            </a:pPr>
            <a:endParaRPr lang="en-US" sz="4000" dirty="0">
              <a:solidFill>
                <a:schemeClr val="bg1">
                  <a:lumMod val="6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B569F5-AD8E-4DB5-B57C-3EFD9D51F9EF}"/>
              </a:ext>
            </a:extLst>
          </p:cNvPr>
          <p:cNvSpPr/>
          <p:nvPr/>
        </p:nvSpPr>
        <p:spPr>
          <a:xfrm>
            <a:off x="1" y="3424676"/>
            <a:ext cx="8230726" cy="10291324"/>
          </a:xfrm>
          <a:custGeom>
            <a:avLst/>
            <a:gdLst/>
            <a:ahLst/>
            <a:cxnLst/>
            <a:rect l="l" t="t" r="r" b="b"/>
            <a:pathLst>
              <a:path w="318569" h="398376">
                <a:moveTo>
                  <a:pt x="153381" y="6"/>
                </a:moveTo>
                <a:cubicBezTo>
                  <a:pt x="180185" y="-175"/>
                  <a:pt x="206024" y="3742"/>
                  <a:pt x="230898" y="11757"/>
                </a:cubicBezTo>
                <a:cubicBezTo>
                  <a:pt x="255772" y="19771"/>
                  <a:pt x="276273" y="32969"/>
                  <a:pt x="292401" y="51349"/>
                </a:cubicBezTo>
                <a:cubicBezTo>
                  <a:pt x="308529" y="69730"/>
                  <a:pt x="316878" y="94378"/>
                  <a:pt x="317445" y="125294"/>
                </a:cubicBezTo>
                <a:cubicBezTo>
                  <a:pt x="317027" y="158250"/>
                  <a:pt x="309505" y="183360"/>
                  <a:pt x="294879" y="200622"/>
                </a:cubicBezTo>
                <a:cubicBezTo>
                  <a:pt x="280253" y="217885"/>
                  <a:pt x="261036" y="229592"/>
                  <a:pt x="237228" y="235742"/>
                </a:cubicBezTo>
                <a:cubicBezTo>
                  <a:pt x="213420" y="241892"/>
                  <a:pt x="187532" y="244777"/>
                  <a:pt x="159565" y="244395"/>
                </a:cubicBezTo>
                <a:cubicBezTo>
                  <a:pt x="148245" y="244235"/>
                  <a:pt x="136029" y="245492"/>
                  <a:pt x="122918" y="248165"/>
                </a:cubicBezTo>
                <a:cubicBezTo>
                  <a:pt x="109807" y="250839"/>
                  <a:pt x="98508" y="255887"/>
                  <a:pt x="89020" y="263310"/>
                </a:cubicBezTo>
                <a:cubicBezTo>
                  <a:pt x="79532" y="270732"/>
                  <a:pt x="74563" y="281488"/>
                  <a:pt x="74112" y="295577"/>
                </a:cubicBezTo>
                <a:lnTo>
                  <a:pt x="74112" y="329323"/>
                </a:lnTo>
                <a:lnTo>
                  <a:pt x="318569" y="329323"/>
                </a:lnTo>
                <a:lnTo>
                  <a:pt x="318569" y="398376"/>
                </a:lnTo>
                <a:lnTo>
                  <a:pt x="0" y="398376"/>
                </a:lnTo>
                <a:cubicBezTo>
                  <a:pt x="0" y="381266"/>
                  <a:pt x="0" y="364118"/>
                  <a:pt x="0" y="346930"/>
                </a:cubicBezTo>
                <a:cubicBezTo>
                  <a:pt x="0" y="329742"/>
                  <a:pt x="0" y="312437"/>
                  <a:pt x="0" y="295015"/>
                </a:cubicBezTo>
                <a:cubicBezTo>
                  <a:pt x="533" y="265081"/>
                  <a:pt x="8576" y="241529"/>
                  <a:pt x="24128" y="224359"/>
                </a:cubicBezTo>
                <a:cubicBezTo>
                  <a:pt x="39680" y="207188"/>
                  <a:pt x="59542" y="195044"/>
                  <a:pt x="83714" y="187927"/>
                </a:cubicBezTo>
                <a:cubicBezTo>
                  <a:pt x="107887" y="180810"/>
                  <a:pt x="133171" y="177364"/>
                  <a:pt x="159565" y="177590"/>
                </a:cubicBezTo>
                <a:cubicBezTo>
                  <a:pt x="169987" y="177809"/>
                  <a:pt x="181689" y="176809"/>
                  <a:pt x="194672" y="174591"/>
                </a:cubicBezTo>
                <a:cubicBezTo>
                  <a:pt x="207655" y="172373"/>
                  <a:pt x="218983" y="167624"/>
                  <a:pt x="228655" y="160345"/>
                </a:cubicBezTo>
                <a:cubicBezTo>
                  <a:pt x="238327" y="153066"/>
                  <a:pt x="243408" y="141945"/>
                  <a:pt x="243897" y="126981"/>
                </a:cubicBezTo>
                <a:cubicBezTo>
                  <a:pt x="243335" y="105659"/>
                  <a:pt x="234761" y="89820"/>
                  <a:pt x="218176" y="79464"/>
                </a:cubicBezTo>
                <a:cubicBezTo>
                  <a:pt x="201590" y="69108"/>
                  <a:pt x="180367" y="63954"/>
                  <a:pt x="154505" y="64001"/>
                </a:cubicBezTo>
                <a:cubicBezTo>
                  <a:pt x="134266" y="64083"/>
                  <a:pt x="116275" y="68838"/>
                  <a:pt x="100534" y="78265"/>
                </a:cubicBezTo>
                <a:cubicBezTo>
                  <a:pt x="84792" y="87692"/>
                  <a:pt x="76359" y="101295"/>
                  <a:pt x="75234" y="119074"/>
                </a:cubicBezTo>
                <a:lnTo>
                  <a:pt x="1684" y="119074"/>
                </a:lnTo>
                <a:cubicBezTo>
                  <a:pt x="2391" y="91436"/>
                  <a:pt x="10211" y="68832"/>
                  <a:pt x="25146" y="51261"/>
                </a:cubicBezTo>
                <a:cubicBezTo>
                  <a:pt x="40081" y="33691"/>
                  <a:pt x="59013" y="20738"/>
                  <a:pt x="81944" y="12404"/>
                </a:cubicBezTo>
                <a:cubicBezTo>
                  <a:pt x="104874" y="4069"/>
                  <a:pt x="128687" y="-63"/>
                  <a:pt x="153381" y="6"/>
                </a:cubicBezTo>
                <a:close/>
              </a:path>
            </a:pathLst>
          </a:custGeom>
          <a:gradFill flip="none" rotWithShape="1">
            <a:gsLst>
              <a:gs pos="37000">
                <a:schemeClr val="tx1">
                  <a:lumMod val="85000"/>
                  <a:lumOff val="15000"/>
                  <a:alpha val="11000"/>
                </a:schemeClr>
              </a:gs>
              <a:gs pos="93000">
                <a:srgbClr val="000000">
                  <a:alpha val="26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outerShdw blurRad="1270000" sx="94000" sy="94000" algn="ctr" rotWithShape="0">
              <a:prstClr val="black">
                <a:alpha val="40000"/>
              </a:prstClr>
            </a:outerShdw>
          </a:effectLst>
        </p:spPr>
        <p:txBody>
          <a:bodyPr wrap="square" lIns="182889" tIns="91445" rIns="182889" bIns="91445">
            <a:noAutofit/>
          </a:bodyPr>
          <a:lstStyle/>
          <a:p>
            <a:pPr>
              <a:lnSpc>
                <a:spcPct val="90000"/>
              </a:lnSpc>
              <a:spcBef>
                <a:spcPts val="2000"/>
              </a:spcBef>
            </a:pPr>
            <a:endParaRPr lang="en-US" sz="4000" dirty="0">
              <a:solidFill>
                <a:schemeClr val="bg1">
                  <a:lumMod val="6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9138" y="6369082"/>
            <a:ext cx="1657697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Century Gothic"/>
                <a:cs typeface="Century Gothic"/>
              </a:rPr>
              <a:t>Solutions For Racial Justice + Equity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58620" y="10087941"/>
            <a:ext cx="1209016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3"/>
                </a:solidFill>
                <a:latin typeface="Century Gothic"/>
                <a:cs typeface="Century Gothic"/>
              </a:rPr>
              <a:t>Presented by William Michael Cunningham </a:t>
            </a:r>
          </a:p>
          <a:p>
            <a:r>
              <a:rPr lang="en-US" sz="4400" dirty="0">
                <a:solidFill>
                  <a:schemeClr val="accent3"/>
                </a:solidFill>
                <a:latin typeface="Century Gothic"/>
                <a:cs typeface="Century Gothic"/>
              </a:rPr>
              <a:t>Creative Investment Research</a:t>
            </a:r>
          </a:p>
          <a:p>
            <a:r>
              <a:rPr lang="en-US" sz="4400" dirty="0">
                <a:solidFill>
                  <a:schemeClr val="accent3"/>
                </a:solidFill>
                <a:latin typeface="Century Gothic"/>
                <a:cs typeface="Century Gothic"/>
                <a:hlinkClick r:id="rId3"/>
              </a:rPr>
              <a:t>info@creativeinvest.com</a:t>
            </a:r>
            <a:endParaRPr lang="en-US" sz="4400" dirty="0">
              <a:solidFill>
                <a:schemeClr val="accent3"/>
              </a:solidFill>
              <a:latin typeface="Century Gothic"/>
              <a:cs typeface="Century Gothic"/>
            </a:endParaRPr>
          </a:p>
          <a:p>
            <a:r>
              <a:rPr lang="en-US" sz="4400" dirty="0">
                <a:solidFill>
                  <a:schemeClr val="accent3"/>
                </a:solidFill>
                <a:latin typeface="Century Gothic"/>
                <a:cs typeface="Century Gothic"/>
              </a:rPr>
              <a:t>202-455-0430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FBFC7E-8F65-446C-BA86-5CE2E7AE20BF}"/>
              </a:ext>
            </a:extLst>
          </p:cNvPr>
          <p:cNvSpPr txBox="1"/>
          <p:nvPr/>
        </p:nvSpPr>
        <p:spPr>
          <a:xfrm>
            <a:off x="19791673" y="12517206"/>
            <a:ext cx="3959210" cy="75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000" dirty="0"/>
              <a:t>Copyright, 2020, WMC and CIR.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000" dirty="0"/>
              <a:t> Not for reproduction or distribution.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9D357F4-A9BA-458C-9322-DD338A70B609}"/>
              </a:ext>
            </a:extLst>
          </p:cNvPr>
          <p:cNvSpPr/>
          <p:nvPr/>
        </p:nvSpPr>
        <p:spPr>
          <a:xfrm>
            <a:off x="10685577" y="2982103"/>
            <a:ext cx="8230726" cy="10291324"/>
          </a:xfrm>
          <a:custGeom>
            <a:avLst/>
            <a:gdLst/>
            <a:ahLst/>
            <a:cxnLst/>
            <a:rect l="l" t="t" r="r" b="b"/>
            <a:pathLst>
              <a:path w="318569" h="398376">
                <a:moveTo>
                  <a:pt x="153381" y="6"/>
                </a:moveTo>
                <a:cubicBezTo>
                  <a:pt x="180185" y="-175"/>
                  <a:pt x="206024" y="3742"/>
                  <a:pt x="230898" y="11757"/>
                </a:cubicBezTo>
                <a:cubicBezTo>
                  <a:pt x="255772" y="19771"/>
                  <a:pt x="276273" y="32969"/>
                  <a:pt x="292401" y="51349"/>
                </a:cubicBezTo>
                <a:cubicBezTo>
                  <a:pt x="308529" y="69730"/>
                  <a:pt x="316878" y="94378"/>
                  <a:pt x="317445" y="125294"/>
                </a:cubicBezTo>
                <a:cubicBezTo>
                  <a:pt x="317027" y="158250"/>
                  <a:pt x="309505" y="183360"/>
                  <a:pt x="294879" y="200622"/>
                </a:cubicBezTo>
                <a:cubicBezTo>
                  <a:pt x="280253" y="217885"/>
                  <a:pt x="261036" y="229592"/>
                  <a:pt x="237228" y="235742"/>
                </a:cubicBezTo>
                <a:cubicBezTo>
                  <a:pt x="213420" y="241892"/>
                  <a:pt x="187532" y="244777"/>
                  <a:pt x="159565" y="244395"/>
                </a:cubicBezTo>
                <a:cubicBezTo>
                  <a:pt x="148245" y="244235"/>
                  <a:pt x="136029" y="245492"/>
                  <a:pt x="122918" y="248165"/>
                </a:cubicBezTo>
                <a:cubicBezTo>
                  <a:pt x="109807" y="250839"/>
                  <a:pt x="98508" y="255887"/>
                  <a:pt x="89020" y="263310"/>
                </a:cubicBezTo>
                <a:cubicBezTo>
                  <a:pt x="79532" y="270732"/>
                  <a:pt x="74563" y="281488"/>
                  <a:pt x="74112" y="295577"/>
                </a:cubicBezTo>
                <a:lnTo>
                  <a:pt x="74112" y="329323"/>
                </a:lnTo>
                <a:lnTo>
                  <a:pt x="318569" y="329323"/>
                </a:lnTo>
                <a:lnTo>
                  <a:pt x="318569" y="398376"/>
                </a:lnTo>
                <a:lnTo>
                  <a:pt x="0" y="398376"/>
                </a:lnTo>
                <a:cubicBezTo>
                  <a:pt x="0" y="381266"/>
                  <a:pt x="0" y="364118"/>
                  <a:pt x="0" y="346930"/>
                </a:cubicBezTo>
                <a:cubicBezTo>
                  <a:pt x="0" y="329742"/>
                  <a:pt x="0" y="312437"/>
                  <a:pt x="0" y="295015"/>
                </a:cubicBezTo>
                <a:cubicBezTo>
                  <a:pt x="533" y="265081"/>
                  <a:pt x="8576" y="241529"/>
                  <a:pt x="24128" y="224359"/>
                </a:cubicBezTo>
                <a:cubicBezTo>
                  <a:pt x="39680" y="207188"/>
                  <a:pt x="59542" y="195044"/>
                  <a:pt x="83714" y="187927"/>
                </a:cubicBezTo>
                <a:cubicBezTo>
                  <a:pt x="107887" y="180810"/>
                  <a:pt x="133171" y="177364"/>
                  <a:pt x="159565" y="177590"/>
                </a:cubicBezTo>
                <a:cubicBezTo>
                  <a:pt x="169987" y="177809"/>
                  <a:pt x="181689" y="176809"/>
                  <a:pt x="194672" y="174591"/>
                </a:cubicBezTo>
                <a:cubicBezTo>
                  <a:pt x="207655" y="172373"/>
                  <a:pt x="218983" y="167624"/>
                  <a:pt x="228655" y="160345"/>
                </a:cubicBezTo>
                <a:cubicBezTo>
                  <a:pt x="238327" y="153066"/>
                  <a:pt x="243408" y="141945"/>
                  <a:pt x="243897" y="126981"/>
                </a:cubicBezTo>
                <a:cubicBezTo>
                  <a:pt x="243335" y="105659"/>
                  <a:pt x="234761" y="89820"/>
                  <a:pt x="218176" y="79464"/>
                </a:cubicBezTo>
                <a:cubicBezTo>
                  <a:pt x="201590" y="69108"/>
                  <a:pt x="180367" y="63954"/>
                  <a:pt x="154505" y="64001"/>
                </a:cubicBezTo>
                <a:cubicBezTo>
                  <a:pt x="134266" y="64083"/>
                  <a:pt x="116275" y="68838"/>
                  <a:pt x="100534" y="78265"/>
                </a:cubicBezTo>
                <a:cubicBezTo>
                  <a:pt x="84792" y="87692"/>
                  <a:pt x="76359" y="101295"/>
                  <a:pt x="75234" y="119074"/>
                </a:cubicBezTo>
                <a:lnTo>
                  <a:pt x="1684" y="119074"/>
                </a:lnTo>
                <a:cubicBezTo>
                  <a:pt x="2391" y="91436"/>
                  <a:pt x="10211" y="68832"/>
                  <a:pt x="25146" y="51261"/>
                </a:cubicBezTo>
                <a:cubicBezTo>
                  <a:pt x="40081" y="33691"/>
                  <a:pt x="59013" y="20738"/>
                  <a:pt x="81944" y="12404"/>
                </a:cubicBezTo>
                <a:cubicBezTo>
                  <a:pt x="104874" y="4069"/>
                  <a:pt x="128687" y="-63"/>
                  <a:pt x="153381" y="6"/>
                </a:cubicBezTo>
                <a:close/>
              </a:path>
            </a:pathLst>
          </a:custGeom>
          <a:gradFill flip="none" rotWithShape="1">
            <a:gsLst>
              <a:gs pos="37000">
                <a:schemeClr val="tx1">
                  <a:lumMod val="85000"/>
                  <a:lumOff val="15000"/>
                  <a:alpha val="11000"/>
                </a:schemeClr>
              </a:gs>
              <a:gs pos="93000">
                <a:srgbClr val="000000">
                  <a:alpha val="26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outerShdw blurRad="1270000" sx="94000" sy="94000" algn="ctr" rotWithShape="0">
              <a:prstClr val="black">
                <a:alpha val="40000"/>
              </a:prstClr>
            </a:outerShdw>
          </a:effectLst>
        </p:spPr>
        <p:txBody>
          <a:bodyPr wrap="square" lIns="182889" tIns="91445" rIns="182889" bIns="91445">
            <a:noAutofit/>
          </a:bodyPr>
          <a:lstStyle/>
          <a:p>
            <a:pPr>
              <a:lnSpc>
                <a:spcPct val="90000"/>
              </a:lnSpc>
              <a:spcBef>
                <a:spcPts val="2000"/>
              </a:spcBef>
            </a:pPr>
            <a:endParaRPr lang="en-US" sz="4000" dirty="0">
              <a:solidFill>
                <a:schemeClr val="bg1">
                  <a:lumMod val="6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FECE6C-251D-4A5E-B17D-1C9047C64D8D}"/>
              </a:ext>
            </a:extLst>
          </p:cNvPr>
          <p:cNvSpPr/>
          <p:nvPr/>
        </p:nvSpPr>
        <p:spPr>
          <a:xfrm>
            <a:off x="15474030" y="70135"/>
            <a:ext cx="8913146" cy="10557948"/>
          </a:xfrm>
          <a:custGeom>
            <a:avLst/>
            <a:gdLst/>
            <a:ahLst/>
            <a:cxnLst/>
            <a:rect l="l" t="t" r="r" b="b"/>
            <a:pathLst>
              <a:path w="344982" h="408697">
                <a:moveTo>
                  <a:pt x="172491" y="69967"/>
                </a:moveTo>
                <a:cubicBezTo>
                  <a:pt x="162729" y="69926"/>
                  <a:pt x="152967" y="71299"/>
                  <a:pt x="143204" y="74085"/>
                </a:cubicBezTo>
                <a:cubicBezTo>
                  <a:pt x="123679" y="79658"/>
                  <a:pt x="107321" y="90924"/>
                  <a:pt x="94129" y="107885"/>
                </a:cubicBezTo>
                <a:cubicBezTo>
                  <a:pt x="80936" y="124845"/>
                  <a:pt x="74076" y="147540"/>
                  <a:pt x="73549" y="175969"/>
                </a:cubicBezTo>
                <a:lnTo>
                  <a:pt x="73549" y="232729"/>
                </a:lnTo>
                <a:cubicBezTo>
                  <a:pt x="74076" y="261277"/>
                  <a:pt x="80936" y="284116"/>
                  <a:pt x="94129" y="301245"/>
                </a:cubicBezTo>
                <a:cubicBezTo>
                  <a:pt x="107321" y="318374"/>
                  <a:pt x="123679" y="329793"/>
                  <a:pt x="143204" y="335503"/>
                </a:cubicBezTo>
                <a:cubicBezTo>
                  <a:pt x="162729" y="341212"/>
                  <a:pt x="182254" y="341212"/>
                  <a:pt x="201778" y="335503"/>
                </a:cubicBezTo>
                <a:cubicBezTo>
                  <a:pt x="221303" y="329793"/>
                  <a:pt x="237661" y="318374"/>
                  <a:pt x="250854" y="301245"/>
                </a:cubicBezTo>
                <a:cubicBezTo>
                  <a:pt x="264046" y="284116"/>
                  <a:pt x="270906" y="261277"/>
                  <a:pt x="271434" y="232729"/>
                </a:cubicBezTo>
                <a:lnTo>
                  <a:pt x="271434" y="175969"/>
                </a:lnTo>
                <a:cubicBezTo>
                  <a:pt x="270906" y="147864"/>
                  <a:pt x="264046" y="125331"/>
                  <a:pt x="250854" y="108370"/>
                </a:cubicBezTo>
                <a:cubicBezTo>
                  <a:pt x="237661" y="91410"/>
                  <a:pt x="221303" y="80062"/>
                  <a:pt x="201778" y="74328"/>
                </a:cubicBezTo>
                <a:cubicBezTo>
                  <a:pt x="192016" y="71461"/>
                  <a:pt x="182254" y="70007"/>
                  <a:pt x="172491" y="69967"/>
                </a:cubicBezTo>
                <a:close/>
                <a:moveTo>
                  <a:pt x="172491" y="1"/>
                </a:moveTo>
                <a:cubicBezTo>
                  <a:pt x="189510" y="14"/>
                  <a:pt x="206529" y="2374"/>
                  <a:pt x="223549" y="7080"/>
                </a:cubicBezTo>
                <a:cubicBezTo>
                  <a:pt x="257587" y="16492"/>
                  <a:pt x="286105" y="35275"/>
                  <a:pt x="309104" y="63430"/>
                </a:cubicBezTo>
                <a:cubicBezTo>
                  <a:pt x="332103" y="91585"/>
                  <a:pt x="344063" y="129098"/>
                  <a:pt x="344982" y="175969"/>
                </a:cubicBezTo>
                <a:lnTo>
                  <a:pt x="344982" y="232729"/>
                </a:lnTo>
                <a:cubicBezTo>
                  <a:pt x="344063" y="279600"/>
                  <a:pt x="332103" y="317112"/>
                  <a:pt x="309104" y="345267"/>
                </a:cubicBezTo>
                <a:cubicBezTo>
                  <a:pt x="286105" y="373422"/>
                  <a:pt x="257587" y="392206"/>
                  <a:pt x="223549" y="401618"/>
                </a:cubicBezTo>
                <a:cubicBezTo>
                  <a:pt x="189510" y="411030"/>
                  <a:pt x="155472" y="411057"/>
                  <a:pt x="121434" y="401699"/>
                </a:cubicBezTo>
                <a:cubicBezTo>
                  <a:pt x="87396" y="392341"/>
                  <a:pt x="58877" y="373584"/>
                  <a:pt x="35878" y="345429"/>
                </a:cubicBezTo>
                <a:cubicBezTo>
                  <a:pt x="12879" y="317274"/>
                  <a:pt x="920" y="279707"/>
                  <a:pt x="0" y="232729"/>
                </a:cubicBezTo>
                <a:lnTo>
                  <a:pt x="0" y="175969"/>
                </a:lnTo>
                <a:cubicBezTo>
                  <a:pt x="920" y="128990"/>
                  <a:pt x="12879" y="91423"/>
                  <a:pt x="35878" y="63268"/>
                </a:cubicBezTo>
                <a:cubicBezTo>
                  <a:pt x="58877" y="35113"/>
                  <a:pt x="87396" y="16357"/>
                  <a:pt x="121434" y="6999"/>
                </a:cubicBezTo>
                <a:cubicBezTo>
                  <a:pt x="138453" y="2320"/>
                  <a:pt x="155472" y="-13"/>
                  <a:pt x="172491" y="1"/>
                </a:cubicBezTo>
                <a:close/>
              </a:path>
            </a:pathLst>
          </a:custGeom>
          <a:gradFill flip="none" rotWithShape="1">
            <a:gsLst>
              <a:gs pos="37000">
                <a:schemeClr val="tx1">
                  <a:lumMod val="85000"/>
                  <a:lumOff val="15000"/>
                  <a:alpha val="11000"/>
                </a:schemeClr>
              </a:gs>
              <a:gs pos="93000">
                <a:srgbClr val="000000">
                  <a:alpha val="26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outerShdw blurRad="1270000" sx="94000" sy="94000" algn="ctr" rotWithShape="0">
              <a:prstClr val="black">
                <a:alpha val="40000"/>
              </a:prstClr>
            </a:outerShdw>
          </a:effectLst>
        </p:spPr>
        <p:txBody>
          <a:bodyPr wrap="square" lIns="182889" tIns="91445" rIns="182889" bIns="91445">
            <a:noAutofit/>
          </a:bodyPr>
          <a:lstStyle/>
          <a:p>
            <a:pPr>
              <a:lnSpc>
                <a:spcPct val="90000"/>
              </a:lnSpc>
              <a:spcBef>
                <a:spcPts val="2000"/>
              </a:spcBef>
            </a:pPr>
            <a:endParaRPr lang="en-US" sz="4000" dirty="0">
              <a:solidFill>
                <a:schemeClr val="bg1">
                  <a:lumMod val="6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5614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552 -0.00532 L -2.93378E-6 -3.7037E-6 " pathEditMode="relative" ptsTypes="AA">
                                      <p:cBhvr>
                                        <p:cTn id="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0.46296 L 6.62608E-6 -2.22222E-6 " pathEditMode="relative" ptsTypes="AA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552 -0.00532 L -2.93378E-6 -3.7037E-6 " pathEditMode="relative" ptsTypes="AA">
                                      <p:cBhvr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0.46296 L 6.62608E-6 -2.22222E-6 " pathEditMode="relative" ptsTypes="AA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3" grpId="0"/>
      <p:bldP spid="4" grpId="0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39FC07-53F0-40CE-BE08-F85215E8601B}"/>
              </a:ext>
            </a:extLst>
          </p:cNvPr>
          <p:cNvSpPr/>
          <p:nvPr/>
        </p:nvSpPr>
        <p:spPr>
          <a:xfrm>
            <a:off x="1598474" y="2256740"/>
            <a:ext cx="21190226" cy="92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/>
              <a:t>Our economic models are based on our December 26, 2016 forecast:</a:t>
            </a:r>
          </a:p>
          <a:p>
            <a:endParaRPr lang="en-US" sz="7200" dirty="0"/>
          </a:p>
          <a:p>
            <a:r>
              <a:rPr lang="en-US" sz="5400" dirty="0"/>
              <a:t>"Under any conceivable scenario, the current situation is very bad, and I mean toxic, for democratic institutions in general and for people of color specifically. Bottom line: our Fully Adjusted Return Forecast** indicates that, over time, things will get much, much worse....." </a:t>
            </a:r>
          </a:p>
          <a:p>
            <a:r>
              <a:rPr lang="sv-SE" sz="4000" dirty="0"/>
              <a:t>From: </a:t>
            </a:r>
            <a:r>
              <a:rPr lang="sv-SE" sz="4000" i="1" dirty="0"/>
              <a:t>Trumpism</a:t>
            </a:r>
            <a:r>
              <a:rPr lang="sv-SE" sz="4000" dirty="0"/>
              <a:t> </a:t>
            </a:r>
            <a:r>
              <a:rPr lang="sv-SE" sz="4000" dirty="0">
                <a:hlinkClick r:id="rId2"/>
              </a:rPr>
              <a:t>https://www.linkedin.com/pulse/trumpism-william-michael-cunningham-am-mba/</a:t>
            </a:r>
            <a:endParaRPr lang="sv-SE" sz="4000" dirty="0"/>
          </a:p>
          <a:p>
            <a:endParaRPr lang="sv-SE" sz="4000" dirty="0"/>
          </a:p>
          <a:p>
            <a:r>
              <a:rPr lang="sv-SE" sz="4000" dirty="0"/>
              <a:t>Also see:  June 11, 2016. </a:t>
            </a:r>
            <a:r>
              <a:rPr lang="en-US" sz="4000" dirty="0"/>
              <a:t>"Why Trump Will Win" </a:t>
            </a:r>
            <a:r>
              <a:rPr lang="en-US" sz="4000" dirty="0">
                <a:hlinkClick r:id="rId3"/>
              </a:rPr>
              <a:t>https://www.linkedin.com/pulse/why-trump-win-william-michael-cunningham-am-mba</a:t>
            </a:r>
            <a:r>
              <a:rPr lang="en-US" sz="40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E3CE7A-0567-46DC-9B11-A398B3A52314}"/>
              </a:ext>
            </a:extLst>
          </p:cNvPr>
          <p:cNvSpPr txBox="1"/>
          <p:nvPr/>
        </p:nvSpPr>
        <p:spPr>
          <a:xfrm>
            <a:off x="19659600" y="12440879"/>
            <a:ext cx="3740484" cy="1076338"/>
          </a:xfrm>
          <a:prstGeom prst="rect">
            <a:avLst/>
          </a:prstGeom>
          <a:solidFill>
            <a:schemeClr val="bg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000" dirty="0"/>
              <a:t>Copyright, 2020, WMC and CIR.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000" dirty="0"/>
              <a:t>info@creativeinvest.com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000" dirty="0"/>
              <a:t> Not for reproduction 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4761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/>
          </p:cNvSpPr>
          <p:nvPr/>
        </p:nvSpPr>
        <p:spPr bwMode="auto">
          <a:xfrm>
            <a:off x="-21729" y="3082925"/>
            <a:ext cx="6245653" cy="485457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512" t="2528" r="-60424" b="-252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Open Sans Italic"/>
              <a:ea typeface="Open Sans"/>
              <a:cs typeface="Open Sans"/>
            </a:endParaRPr>
          </a:p>
        </p:txBody>
      </p:sp>
      <p:sp>
        <p:nvSpPr>
          <p:cNvPr id="36869" name="Rectangle 5"/>
          <p:cNvSpPr>
            <a:spLocks/>
          </p:cNvSpPr>
          <p:nvPr/>
        </p:nvSpPr>
        <p:spPr bwMode="auto">
          <a:xfrm>
            <a:off x="6096795" y="3238500"/>
            <a:ext cx="6099969" cy="48545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dirty="0">
              <a:latin typeface="Open Sans Italic"/>
              <a:ea typeface="Open Sans"/>
              <a:cs typeface="Open Sans"/>
            </a:endParaRPr>
          </a:p>
        </p:txBody>
      </p:sp>
      <p:sp>
        <p:nvSpPr>
          <p:cNvPr id="36870" name="Rectangle 6"/>
          <p:cNvSpPr>
            <a:spLocks/>
          </p:cNvSpPr>
          <p:nvPr/>
        </p:nvSpPr>
        <p:spPr bwMode="auto">
          <a:xfrm>
            <a:off x="12193589" y="3238500"/>
            <a:ext cx="6134899" cy="47117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Open Sans Italic"/>
              <a:ea typeface="Open Sans"/>
              <a:cs typeface="Open Sans"/>
            </a:endParaRPr>
          </a:p>
        </p:txBody>
      </p:sp>
      <p:sp>
        <p:nvSpPr>
          <p:cNvPr id="36871" name="Rectangle 7"/>
          <p:cNvSpPr>
            <a:spLocks/>
          </p:cNvSpPr>
          <p:nvPr/>
        </p:nvSpPr>
        <p:spPr bwMode="auto">
          <a:xfrm>
            <a:off x="18326900" y="3238500"/>
            <a:ext cx="6099969" cy="4746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dirty="0">
              <a:latin typeface="Open Sans Italic"/>
              <a:ea typeface="Open Sans"/>
              <a:cs typeface="Open Sans"/>
            </a:endParaRPr>
          </a:p>
        </p:txBody>
      </p:sp>
      <p:sp>
        <p:nvSpPr>
          <p:cNvPr id="36872" name="Rectangle 8"/>
          <p:cNvSpPr>
            <a:spLocks/>
          </p:cNvSpPr>
          <p:nvPr/>
        </p:nvSpPr>
        <p:spPr bwMode="auto">
          <a:xfrm>
            <a:off x="1589" y="7937500"/>
            <a:ext cx="6098381" cy="4711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dirty="0">
              <a:latin typeface="Open Sans Italic"/>
              <a:ea typeface="Open Sans"/>
              <a:cs typeface="Open Sans"/>
            </a:endParaRPr>
          </a:p>
        </p:txBody>
      </p:sp>
      <p:sp>
        <p:nvSpPr>
          <p:cNvPr id="36873" name="Rectangle 9"/>
          <p:cNvSpPr>
            <a:spLocks/>
          </p:cNvSpPr>
          <p:nvPr/>
        </p:nvSpPr>
        <p:spPr bwMode="auto">
          <a:xfrm>
            <a:off x="18312610" y="7959726"/>
            <a:ext cx="6096794" cy="460692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Open Sans Italic"/>
              <a:ea typeface="Open Sans"/>
              <a:cs typeface="Open Sans"/>
            </a:endParaRPr>
          </a:p>
        </p:txBody>
      </p:sp>
      <p:sp>
        <p:nvSpPr>
          <p:cNvPr id="36874" name="Rectangle 10"/>
          <p:cNvSpPr>
            <a:spLocks/>
          </p:cNvSpPr>
          <p:nvPr/>
        </p:nvSpPr>
        <p:spPr bwMode="auto">
          <a:xfrm>
            <a:off x="12165009" y="7854950"/>
            <a:ext cx="6122197" cy="4711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dirty="0">
              <a:latin typeface="Open Sans Italic"/>
              <a:ea typeface="Open Sans"/>
              <a:cs typeface="Open Sans"/>
            </a:endParaRPr>
          </a:p>
        </p:txBody>
      </p:sp>
      <p:sp>
        <p:nvSpPr>
          <p:cNvPr id="36875" name="Rectangle 11"/>
          <p:cNvSpPr>
            <a:spLocks/>
          </p:cNvSpPr>
          <p:nvPr/>
        </p:nvSpPr>
        <p:spPr bwMode="auto">
          <a:xfrm>
            <a:off x="6084093" y="7985126"/>
            <a:ext cx="6098381" cy="464185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Open Sans Italic"/>
              <a:ea typeface="Open Sans"/>
              <a:cs typeface="Open Sans"/>
            </a:endParaRPr>
          </a:p>
        </p:txBody>
      </p:sp>
      <p:grpSp>
        <p:nvGrpSpPr>
          <p:cNvPr id="36892" name="Group 28"/>
          <p:cNvGrpSpPr>
            <a:grpSpLocks/>
          </p:cNvGrpSpPr>
          <p:nvPr/>
        </p:nvGrpSpPr>
        <p:grpSpPr bwMode="auto">
          <a:xfrm>
            <a:off x="506480" y="8745538"/>
            <a:ext cx="5498228" cy="3025776"/>
            <a:chOff x="7" y="-89"/>
            <a:chExt cx="3462" cy="1906"/>
          </a:xfrm>
        </p:grpSpPr>
        <p:sp>
          <p:nvSpPr>
            <p:cNvPr id="36889" name="Rectangle 25"/>
            <p:cNvSpPr>
              <a:spLocks/>
            </p:cNvSpPr>
            <p:nvPr/>
          </p:nvSpPr>
          <p:spPr bwMode="auto">
            <a:xfrm>
              <a:off x="51" y="-89"/>
              <a:ext cx="24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4000" dirty="0">
                  <a:solidFill>
                    <a:srgbClr val="29AACF"/>
                  </a:solidFill>
                  <a:latin typeface="Century Gothic"/>
                  <a:ea typeface="Open Sans"/>
                  <a:cs typeface="Century Gothic"/>
                  <a:sym typeface="Helvetica Neue Bold Condensed" charset="0"/>
                </a:rPr>
                <a:t>50 Country Protest</a:t>
              </a:r>
            </a:p>
          </p:txBody>
        </p:sp>
        <p:sp>
          <p:nvSpPr>
            <p:cNvPr id="36890" name="Rectangle 26"/>
            <p:cNvSpPr>
              <a:spLocks/>
            </p:cNvSpPr>
            <p:nvPr/>
          </p:nvSpPr>
          <p:spPr bwMode="auto">
            <a:xfrm>
              <a:off x="7" y="713"/>
              <a:ext cx="3462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lnSpc>
                  <a:spcPct val="120000"/>
                </a:lnSpc>
                <a:spcBef>
                  <a:spcPts val="901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Century Gothic"/>
                  <a:ea typeface="Open Sans"/>
                  <a:cs typeface="Century Gothic"/>
                  <a:sym typeface="Helvetica Neue" charset="0"/>
                </a:rPr>
                <a:t>Protests have taken place in over 50 countries and on every continent except Antarctica. as of 6/9.</a:t>
              </a:r>
              <a:endParaRPr lang="en-US" sz="2800" i="1" dirty="0">
                <a:solidFill>
                  <a:srgbClr val="000000"/>
                </a:solidFill>
                <a:latin typeface="Century Gothic"/>
                <a:ea typeface="Open Sans"/>
                <a:cs typeface="Century Gothic"/>
                <a:sym typeface="Helvetica Neue" charset="0"/>
              </a:endParaRPr>
            </a:p>
          </p:txBody>
        </p:sp>
        <p:sp>
          <p:nvSpPr>
            <p:cNvPr id="36891" name="Rectangle 27"/>
            <p:cNvSpPr>
              <a:spLocks/>
            </p:cNvSpPr>
            <p:nvPr/>
          </p:nvSpPr>
          <p:spPr bwMode="auto">
            <a:xfrm>
              <a:off x="41" y="476"/>
              <a:ext cx="1552" cy="40"/>
            </a:xfrm>
            <a:prstGeom prst="rect">
              <a:avLst/>
            </a:prstGeom>
            <a:solidFill>
              <a:srgbClr val="29A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Open Sans Italic"/>
                <a:ea typeface="Open Sans"/>
                <a:cs typeface="Open San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4E1B1AE-C61B-41D1-825B-81F266F7B4F2}"/>
              </a:ext>
            </a:extLst>
          </p:cNvPr>
          <p:cNvGrpSpPr/>
          <p:nvPr/>
        </p:nvGrpSpPr>
        <p:grpSpPr>
          <a:xfrm>
            <a:off x="18763329" y="3764814"/>
            <a:ext cx="5420924" cy="2935288"/>
            <a:chOff x="6599626" y="3946525"/>
            <a:chExt cx="5420924" cy="2935288"/>
          </a:xfrm>
        </p:grpSpPr>
        <p:grpSp>
          <p:nvGrpSpPr>
            <p:cNvPr id="36880" name="Group 16"/>
            <p:cNvGrpSpPr>
              <a:grpSpLocks/>
            </p:cNvGrpSpPr>
            <p:nvPr/>
          </p:nvGrpSpPr>
          <p:grpSpPr bwMode="auto">
            <a:xfrm>
              <a:off x="6657263" y="3946525"/>
              <a:ext cx="4753916" cy="831850"/>
              <a:chOff x="41" y="-8"/>
              <a:chExt cx="2993" cy="524"/>
            </a:xfrm>
          </p:grpSpPr>
          <p:sp>
            <p:nvSpPr>
              <p:cNvPr id="36877" name="Rectangle 13"/>
              <p:cNvSpPr>
                <a:spLocks/>
              </p:cNvSpPr>
              <p:nvPr/>
            </p:nvSpPr>
            <p:spPr bwMode="auto">
              <a:xfrm>
                <a:off x="41" y="-8"/>
                <a:ext cx="2993" cy="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4000" dirty="0">
                    <a:solidFill>
                      <a:srgbClr val="29AACF"/>
                    </a:solidFill>
                    <a:latin typeface="Century Gothic"/>
                    <a:ea typeface="Open Sans"/>
                    <a:cs typeface="Century Gothic"/>
                    <a:sym typeface="Helvetica Neue Bold Condensed" charset="0"/>
                  </a:rPr>
                  <a:t>ESG Opportunity </a:t>
                </a:r>
              </a:p>
            </p:txBody>
          </p:sp>
          <p:sp>
            <p:nvSpPr>
              <p:cNvPr id="36879" name="Rectangle 15"/>
              <p:cNvSpPr>
                <a:spLocks/>
              </p:cNvSpPr>
              <p:nvPr/>
            </p:nvSpPr>
            <p:spPr bwMode="auto">
              <a:xfrm>
                <a:off x="41" y="476"/>
                <a:ext cx="1552" cy="40"/>
              </a:xfrm>
              <a:prstGeom prst="rect">
                <a:avLst/>
              </a:prstGeom>
              <a:solidFill>
                <a:srgbClr val="29A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Open Sans Italic"/>
                  <a:ea typeface="Open Sans"/>
                  <a:cs typeface="Open Sans"/>
                </a:endParaRPr>
              </a:p>
            </p:txBody>
          </p:sp>
        </p:grpSp>
        <p:sp>
          <p:nvSpPr>
            <p:cNvPr id="33" name="Rectangle 26"/>
            <p:cNvSpPr>
              <a:spLocks/>
            </p:cNvSpPr>
            <p:nvPr/>
          </p:nvSpPr>
          <p:spPr bwMode="auto">
            <a:xfrm>
              <a:off x="6599626" y="5129213"/>
              <a:ext cx="5420924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lnSpc>
                  <a:spcPct val="120000"/>
                </a:lnSpc>
                <a:spcBef>
                  <a:spcPts val="901"/>
                </a:spcBef>
              </a:pPr>
              <a:r>
                <a:rPr lang="en-US" sz="3200" dirty="0">
                  <a:latin typeface="Century Gothic"/>
                  <a:ea typeface="Open Sans"/>
                  <a:cs typeface="Century Gothic"/>
                  <a:sym typeface="Helvetica Neue" charset="0"/>
                </a:rPr>
                <a:t>Develop new ESG investment vehicles. </a:t>
              </a:r>
            </a:p>
            <a:p>
              <a:pPr>
                <a:lnSpc>
                  <a:spcPct val="120000"/>
                </a:lnSpc>
                <a:spcBef>
                  <a:spcPts val="901"/>
                </a:spcBef>
              </a:pPr>
              <a:r>
                <a:rPr lang="en-US" sz="3200" i="1" dirty="0">
                  <a:latin typeface="Century Gothic"/>
                  <a:ea typeface="Open Sans"/>
                  <a:cs typeface="Century Gothic"/>
                  <a:sym typeface="Helvetica Neue" charset="0"/>
                </a:rPr>
                <a:t>(Next).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A89C01C-5E04-4CDC-BD82-AA7B85A3D0FD}"/>
              </a:ext>
            </a:extLst>
          </p:cNvPr>
          <p:cNvGrpSpPr/>
          <p:nvPr/>
        </p:nvGrpSpPr>
        <p:grpSpPr>
          <a:xfrm>
            <a:off x="12571131" y="8715564"/>
            <a:ext cx="5387751" cy="3152487"/>
            <a:chOff x="12843438" y="8616951"/>
            <a:chExt cx="5387751" cy="3152487"/>
          </a:xfrm>
        </p:grpSpPr>
        <p:grpSp>
          <p:nvGrpSpPr>
            <p:cNvPr id="36888" name="Group 24"/>
            <p:cNvGrpSpPr>
              <a:grpSpLocks/>
            </p:cNvGrpSpPr>
            <p:nvPr/>
          </p:nvGrpSpPr>
          <p:grpSpPr bwMode="auto">
            <a:xfrm>
              <a:off x="12919179" y="8616951"/>
              <a:ext cx="3951802" cy="987426"/>
              <a:chOff x="41" y="-106"/>
              <a:chExt cx="2488" cy="622"/>
            </a:xfrm>
          </p:grpSpPr>
          <p:sp>
            <p:nvSpPr>
              <p:cNvPr id="36885" name="Rectangle 21"/>
              <p:cNvSpPr>
                <a:spLocks/>
              </p:cNvSpPr>
              <p:nvPr/>
            </p:nvSpPr>
            <p:spPr bwMode="auto">
              <a:xfrm>
                <a:off x="41" y="-106"/>
                <a:ext cx="248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4000" dirty="0">
                    <a:solidFill>
                      <a:srgbClr val="29AACF"/>
                    </a:solidFill>
                    <a:latin typeface="Century Gothic"/>
                    <a:ea typeface="Open Sans"/>
                    <a:cs typeface="Century Gothic"/>
                    <a:sym typeface="Helvetica Neue Bold Condensed" charset="0"/>
                  </a:rPr>
                  <a:t>You Can’t Lean Away</a:t>
                </a:r>
              </a:p>
            </p:txBody>
          </p:sp>
          <p:sp>
            <p:nvSpPr>
              <p:cNvPr id="36887" name="Rectangle 23"/>
              <p:cNvSpPr>
                <a:spLocks/>
              </p:cNvSpPr>
              <p:nvPr/>
            </p:nvSpPr>
            <p:spPr bwMode="auto">
              <a:xfrm>
                <a:off x="41" y="476"/>
                <a:ext cx="1552" cy="40"/>
              </a:xfrm>
              <a:prstGeom prst="rect">
                <a:avLst/>
              </a:prstGeom>
              <a:solidFill>
                <a:srgbClr val="29A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Open Sans Italic"/>
                  <a:ea typeface="Open Sans"/>
                  <a:cs typeface="Open Sans"/>
                </a:endParaRPr>
              </a:p>
            </p:txBody>
          </p:sp>
        </p:grpSp>
        <p:sp>
          <p:nvSpPr>
            <p:cNvPr id="34" name="Rectangle 26"/>
            <p:cNvSpPr>
              <a:spLocks/>
            </p:cNvSpPr>
            <p:nvPr/>
          </p:nvSpPr>
          <p:spPr bwMode="auto">
            <a:xfrm>
              <a:off x="12843438" y="10016838"/>
              <a:ext cx="5387751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lnSpc>
                  <a:spcPct val="120000"/>
                </a:lnSpc>
                <a:spcBef>
                  <a:spcPts val="901"/>
                </a:spcBef>
              </a:pPr>
              <a:r>
                <a:rPr lang="en-US" sz="4400" dirty="0">
                  <a:latin typeface="Century Gothic"/>
                  <a:ea typeface="Open Sans"/>
                  <a:cs typeface="Century Gothic"/>
                  <a:sym typeface="Helvetica Neue" charset="0"/>
                </a:rPr>
                <a:t>Understand. </a:t>
              </a:r>
            </a:p>
            <a:p>
              <a:pPr>
                <a:lnSpc>
                  <a:spcPct val="120000"/>
                </a:lnSpc>
                <a:spcBef>
                  <a:spcPts val="901"/>
                </a:spcBef>
              </a:pPr>
              <a:r>
                <a:rPr lang="en-US" sz="4400" b="1" dirty="0">
                  <a:latin typeface="Century Gothic"/>
                  <a:ea typeface="Open Sans"/>
                  <a:cs typeface="Century Gothic"/>
                  <a:sym typeface="Helvetica Neue" charset="0"/>
                </a:rPr>
                <a:t>This is different. </a:t>
              </a:r>
              <a:endParaRPr lang="en-US" sz="4400" b="1" i="1" dirty="0">
                <a:latin typeface="Century Gothic"/>
                <a:ea typeface="Open Sans"/>
                <a:cs typeface="Century Gothic"/>
                <a:sym typeface="Helvetica Neue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9188E82-141E-48FC-9359-9C94A040593B}"/>
              </a:ext>
            </a:extLst>
          </p:cNvPr>
          <p:cNvGrpSpPr/>
          <p:nvPr/>
        </p:nvGrpSpPr>
        <p:grpSpPr>
          <a:xfrm>
            <a:off x="6643951" y="3770079"/>
            <a:ext cx="5042174" cy="3045121"/>
            <a:chOff x="18871464" y="3840162"/>
            <a:chExt cx="5042174" cy="3045121"/>
          </a:xfrm>
        </p:grpSpPr>
        <p:grpSp>
          <p:nvGrpSpPr>
            <p:cNvPr id="36884" name="Group 20"/>
            <p:cNvGrpSpPr>
              <a:grpSpLocks/>
            </p:cNvGrpSpPr>
            <p:nvPr/>
          </p:nvGrpSpPr>
          <p:grpSpPr bwMode="auto">
            <a:xfrm>
              <a:off x="18871464" y="3840162"/>
              <a:ext cx="3951802" cy="938213"/>
              <a:chOff x="-2" y="-75"/>
              <a:chExt cx="2488" cy="591"/>
            </a:xfrm>
          </p:grpSpPr>
          <p:sp>
            <p:nvSpPr>
              <p:cNvPr id="36881" name="Rectangle 17"/>
              <p:cNvSpPr>
                <a:spLocks/>
              </p:cNvSpPr>
              <p:nvPr/>
            </p:nvSpPr>
            <p:spPr bwMode="auto">
              <a:xfrm>
                <a:off x="-2" y="-75"/>
                <a:ext cx="248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4000" dirty="0">
                    <a:solidFill>
                      <a:srgbClr val="29AACF"/>
                    </a:solidFill>
                    <a:latin typeface="Century Gothic"/>
                    <a:ea typeface="Open Sans"/>
                    <a:cs typeface="Century Gothic"/>
                    <a:sym typeface="Helvetica Neue Bold Condensed" charset="0"/>
                  </a:rPr>
                  <a:t>Economic Impact</a:t>
                </a:r>
              </a:p>
            </p:txBody>
          </p:sp>
          <p:sp>
            <p:nvSpPr>
              <p:cNvPr id="36883" name="Rectangle 19"/>
              <p:cNvSpPr>
                <a:spLocks/>
              </p:cNvSpPr>
              <p:nvPr/>
            </p:nvSpPr>
            <p:spPr bwMode="auto">
              <a:xfrm>
                <a:off x="41" y="476"/>
                <a:ext cx="1552" cy="40"/>
              </a:xfrm>
              <a:prstGeom prst="rect">
                <a:avLst/>
              </a:prstGeom>
              <a:solidFill>
                <a:srgbClr val="29A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Open Sans Italic"/>
                  <a:ea typeface="Open Sans"/>
                  <a:cs typeface="Open Sans"/>
                </a:endParaRPr>
              </a:p>
            </p:txBody>
          </p:sp>
        </p:grpSp>
        <p:sp>
          <p:nvSpPr>
            <p:cNvPr id="35" name="Rectangle 26"/>
            <p:cNvSpPr>
              <a:spLocks/>
            </p:cNvSpPr>
            <p:nvPr/>
          </p:nvSpPr>
          <p:spPr bwMode="auto">
            <a:xfrm>
              <a:off x="18872003" y="5132683"/>
              <a:ext cx="5041635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lnSpc>
                  <a:spcPct val="120000"/>
                </a:lnSpc>
                <a:spcBef>
                  <a:spcPts val="901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Century Gothic"/>
                  <a:ea typeface="Open Sans"/>
                  <a:cs typeface="Century Gothic"/>
                  <a:sym typeface="Helvetica Neue" charset="0"/>
                </a:rPr>
                <a:t>Massive economic impact layered on impact due to </a:t>
              </a:r>
              <a:r>
                <a:rPr lang="en-US" sz="2800" dirty="0" err="1">
                  <a:solidFill>
                    <a:srgbClr val="000000"/>
                  </a:solidFill>
                  <a:latin typeface="Century Gothic"/>
                  <a:ea typeface="Open Sans"/>
                  <a:cs typeface="Century Gothic"/>
                  <a:sym typeface="Helvetica Neue" charset="0"/>
                </a:rPr>
                <a:t>Coronovirus</a:t>
              </a:r>
              <a:r>
                <a:rPr lang="en-US" sz="2800" dirty="0">
                  <a:solidFill>
                    <a:srgbClr val="000000"/>
                  </a:solidFill>
                  <a:latin typeface="Century Gothic"/>
                  <a:ea typeface="Open Sans"/>
                  <a:cs typeface="Century Gothic"/>
                  <a:sym typeface="Helvetica Neue" charset="0"/>
                </a:rPr>
                <a:t>. Atlanta Fed - 52.8% GDP contraction this quarter.</a:t>
              </a:r>
              <a:endParaRPr lang="en-US" sz="2800" i="1" dirty="0">
                <a:solidFill>
                  <a:srgbClr val="000000"/>
                </a:solidFill>
                <a:latin typeface="Century Gothic"/>
                <a:ea typeface="Open Sans"/>
                <a:cs typeface="Century Gothic"/>
                <a:sym typeface="Helvetica Neue" charset="0"/>
              </a:endParaRPr>
            </a:p>
          </p:txBody>
        </p:sp>
      </p:grpSp>
      <p:sp>
        <p:nvSpPr>
          <p:cNvPr id="36" name="Textfeld 30">
            <a:extLst>
              <a:ext uri="{FF2B5EF4-FFF2-40B4-BE49-F238E27FC236}">
                <a16:creationId xmlns:a16="http://schemas.microsoft.com/office/drawing/2014/main" id="{89475F3D-759D-44A4-A5D4-E185AAE960F8}"/>
              </a:ext>
            </a:extLst>
          </p:cNvPr>
          <p:cNvSpPr txBox="1"/>
          <p:nvPr/>
        </p:nvSpPr>
        <p:spPr>
          <a:xfrm>
            <a:off x="506480" y="1115783"/>
            <a:ext cx="22810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>
                <a:latin typeface="Century Gothic"/>
                <a:cs typeface="Century Gothic"/>
              </a:rPr>
              <a:t>ESG/CSR Impact of </a:t>
            </a:r>
            <a:r>
              <a:rPr lang="en-US" sz="6000" b="1" dirty="0">
                <a:latin typeface="Century Gothic"/>
                <a:cs typeface="Century Gothic"/>
              </a:rPr>
              <a:t>George Floyd Protests</a:t>
            </a:r>
            <a:endParaRPr lang="de-DE" sz="6000" b="1" dirty="0">
              <a:latin typeface="Century Gothic"/>
              <a:cs typeface="Century Gothic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9CB2A7-84FC-4A62-B246-520924CF875F}"/>
              </a:ext>
            </a:extLst>
          </p:cNvPr>
          <p:cNvSpPr txBox="1"/>
          <p:nvPr/>
        </p:nvSpPr>
        <p:spPr>
          <a:xfrm>
            <a:off x="19521674" y="12931890"/>
            <a:ext cx="3904235" cy="78411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000" dirty="0"/>
              <a:t>Copyright, 2020, WMC and CIR.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000" dirty="0"/>
              <a:t> Not for reproduction 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36882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7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 animBg="1"/>
      <p:bldP spid="36870" grpId="0" animBg="1"/>
      <p:bldP spid="36871" grpId="0" animBg="1"/>
      <p:bldP spid="36872" grpId="0" animBg="1"/>
      <p:bldP spid="36873" grpId="0" animBg="1"/>
      <p:bldP spid="36874" grpId="0" animBg="1"/>
      <p:bldP spid="368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709581195"/>
              </p:ext>
            </p:extLst>
          </p:nvPr>
        </p:nvGraphicFramePr>
        <p:xfrm>
          <a:off x="90010" y="1160959"/>
          <a:ext cx="8886618" cy="592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320937" y="2237881"/>
            <a:ext cx="1041681" cy="16281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none" lIns="182838" tIns="91415" rIns="182838" bIns="91415" rtlCol="0" anchor="ctr">
            <a:spAutoFit/>
          </a:bodyPr>
          <a:lstStyle/>
          <a:p>
            <a:pPr algn="ctr"/>
            <a:r>
              <a:rPr lang="en-US" sz="8800" b="1" dirty="0">
                <a:solidFill>
                  <a:schemeClr val="accent3"/>
                </a:solidFill>
                <a:latin typeface="Montserrat Bold"/>
                <a:cs typeface="Montserrat Bold"/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12359" y="4320311"/>
            <a:ext cx="1674833" cy="1687656"/>
          </a:xfrm>
          <a:prstGeom prst="roundRect">
            <a:avLst/>
          </a:prstGeom>
          <a:solidFill>
            <a:srgbClr val="D9D9D9"/>
          </a:solidFill>
        </p:spPr>
        <p:txBody>
          <a:bodyPr wrap="none" lIns="182838" tIns="91415" rIns="182838" bIns="91415" rtlCol="0" anchor="ctr">
            <a:spAutoFit/>
          </a:bodyPr>
          <a:lstStyle/>
          <a:p>
            <a:pPr algn="ctr"/>
            <a:r>
              <a:rPr lang="en-US" sz="8800" b="1" dirty="0">
                <a:solidFill>
                  <a:schemeClr val="accent4"/>
                </a:solidFill>
                <a:latin typeface="Montserrat Bold"/>
                <a:cs typeface="Montserrat Bold"/>
              </a:rPr>
              <a:t>16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291766" y="1873100"/>
            <a:ext cx="3215651" cy="454355"/>
            <a:chOff x="360834" y="3296107"/>
            <a:chExt cx="1607615" cy="227178"/>
          </a:xfrm>
        </p:grpSpPr>
        <p:sp>
          <p:nvSpPr>
            <p:cNvPr id="14" name="Rectangle 13"/>
            <p:cNvSpPr/>
            <p:nvPr/>
          </p:nvSpPr>
          <p:spPr>
            <a:xfrm>
              <a:off x="360834" y="3359554"/>
              <a:ext cx="153098" cy="152494"/>
            </a:xfrm>
            <a:prstGeom prst="rect">
              <a:avLst/>
            </a:prstGeom>
            <a:solidFill>
              <a:schemeClr val="accent1"/>
            </a:solidFill>
            <a:ln w="28575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0067" y="3296107"/>
              <a:ext cx="1448382" cy="2271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8000"/>
                </a:lnSpc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/>
                  <a:cs typeface="Century Gothic"/>
                </a:rPr>
                <a:t>Health</a:t>
              </a:r>
              <a:endPara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91766" y="2870958"/>
            <a:ext cx="3367280" cy="454355"/>
            <a:chOff x="360834" y="3287036"/>
            <a:chExt cx="1683420" cy="227178"/>
          </a:xfrm>
        </p:grpSpPr>
        <p:sp>
          <p:nvSpPr>
            <p:cNvPr id="18" name="Rectangle 17"/>
            <p:cNvSpPr/>
            <p:nvPr/>
          </p:nvSpPr>
          <p:spPr>
            <a:xfrm>
              <a:off x="360834" y="3359554"/>
              <a:ext cx="153098" cy="152494"/>
            </a:xfrm>
            <a:prstGeom prst="rect">
              <a:avLst/>
            </a:prstGeom>
            <a:solidFill>
              <a:schemeClr val="accent2"/>
            </a:solidFill>
            <a:ln w="28575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0067" y="3287036"/>
              <a:ext cx="1524187" cy="2271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8000"/>
                </a:lnSpc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/>
                  <a:cs typeface="Century Gothic"/>
                </a:rPr>
                <a:t>Employment</a:t>
              </a:r>
              <a:endPara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291766" y="3941385"/>
            <a:ext cx="3119788" cy="454355"/>
            <a:chOff x="360834" y="3314250"/>
            <a:chExt cx="1559690" cy="227178"/>
          </a:xfrm>
        </p:grpSpPr>
        <p:sp>
          <p:nvSpPr>
            <p:cNvPr id="27" name="Rectangle 26"/>
            <p:cNvSpPr/>
            <p:nvPr/>
          </p:nvSpPr>
          <p:spPr>
            <a:xfrm>
              <a:off x="360834" y="3359554"/>
              <a:ext cx="153098" cy="152494"/>
            </a:xfrm>
            <a:prstGeom prst="rect">
              <a:avLst/>
            </a:prstGeom>
            <a:solidFill>
              <a:schemeClr val="accent3"/>
            </a:solidFill>
            <a:ln w="28575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0067" y="3314250"/>
              <a:ext cx="1400457" cy="2271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8000"/>
                </a:lnSpc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/>
                  <a:cs typeface="Century Gothic"/>
                </a:rPr>
                <a:t>Homeownership</a:t>
              </a:r>
              <a:endPara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291766" y="4921099"/>
            <a:ext cx="3198844" cy="454355"/>
            <a:chOff x="360834" y="3296108"/>
            <a:chExt cx="1599213" cy="227178"/>
          </a:xfrm>
        </p:grpSpPr>
        <p:sp>
          <p:nvSpPr>
            <p:cNvPr id="30" name="Rectangle 29"/>
            <p:cNvSpPr/>
            <p:nvPr/>
          </p:nvSpPr>
          <p:spPr>
            <a:xfrm>
              <a:off x="360834" y="3359554"/>
              <a:ext cx="153098" cy="152494"/>
            </a:xfrm>
            <a:prstGeom prst="rect">
              <a:avLst/>
            </a:prstGeom>
            <a:solidFill>
              <a:schemeClr val="accent4"/>
            </a:solidFill>
            <a:ln w="28575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0067" y="3296108"/>
              <a:ext cx="1439980" cy="2271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8000"/>
                </a:lnSpc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/>
                  <a:cs typeface="Century Gothic"/>
                </a:rPr>
                <a:t>Small Business</a:t>
              </a:r>
              <a:endPara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13" name="11 Rectángulo redondeado"/>
          <p:cNvSpPr>
            <a:spLocks noChangeAspect="1"/>
          </p:cNvSpPr>
          <p:nvPr/>
        </p:nvSpPr>
        <p:spPr>
          <a:xfrm>
            <a:off x="935951" y="7933251"/>
            <a:ext cx="22657408" cy="964085"/>
          </a:xfrm>
          <a:prstGeom prst="roundRect">
            <a:avLst>
              <a:gd name="adj" fmla="val 11422"/>
            </a:avLst>
          </a:prstGeom>
          <a:solidFill>
            <a:schemeClr val="bg1">
              <a:lumMod val="85000"/>
            </a:schemeClr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860" tIns="68433" rIns="136860" bIns="68433" rtlCol="0" anchor="ctr"/>
          <a:lstStyle/>
          <a:p>
            <a:pPr algn="ctr"/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11 Rectángulo redondeado"/>
          <p:cNvSpPr>
            <a:spLocks noChangeAspect="1"/>
          </p:cNvSpPr>
          <p:nvPr/>
        </p:nvSpPr>
        <p:spPr>
          <a:xfrm>
            <a:off x="935951" y="9029238"/>
            <a:ext cx="22657408" cy="964085"/>
          </a:xfrm>
          <a:prstGeom prst="roundRect">
            <a:avLst>
              <a:gd name="adj" fmla="val 11422"/>
            </a:avLst>
          </a:prstGeom>
          <a:solidFill>
            <a:schemeClr val="bg1">
              <a:lumMod val="85000"/>
            </a:schemeClr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860" tIns="68433" rIns="136860" bIns="68433" rtlCol="0" anchor="ctr"/>
          <a:lstStyle/>
          <a:p>
            <a:pPr algn="ctr"/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11 Rectángulo redondeado"/>
          <p:cNvSpPr>
            <a:spLocks noChangeAspect="1"/>
          </p:cNvSpPr>
          <p:nvPr/>
        </p:nvSpPr>
        <p:spPr>
          <a:xfrm>
            <a:off x="935951" y="10125225"/>
            <a:ext cx="22657408" cy="964085"/>
          </a:xfrm>
          <a:prstGeom prst="roundRect">
            <a:avLst>
              <a:gd name="adj" fmla="val 11422"/>
            </a:avLst>
          </a:prstGeom>
          <a:solidFill>
            <a:schemeClr val="bg1">
              <a:lumMod val="85000"/>
            </a:schemeClr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860" tIns="68433" rIns="136860" bIns="68433" rtlCol="0" anchor="ctr"/>
          <a:lstStyle/>
          <a:p>
            <a:pPr algn="ctr"/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" name="11 Rectángulo redondeado"/>
          <p:cNvSpPr>
            <a:spLocks noChangeAspect="1"/>
          </p:cNvSpPr>
          <p:nvPr/>
        </p:nvSpPr>
        <p:spPr>
          <a:xfrm>
            <a:off x="935951" y="11221212"/>
            <a:ext cx="22657408" cy="964085"/>
          </a:xfrm>
          <a:prstGeom prst="roundRect">
            <a:avLst>
              <a:gd name="adj" fmla="val 11422"/>
            </a:avLst>
          </a:prstGeom>
          <a:solidFill>
            <a:schemeClr val="bg1">
              <a:lumMod val="85000"/>
            </a:schemeClr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860" tIns="68433" rIns="136860" bIns="68433" rtlCol="0" anchor="ctr"/>
          <a:lstStyle/>
          <a:p>
            <a:pPr algn="ctr"/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11 Rectángulo redondeado"/>
          <p:cNvSpPr>
            <a:spLocks noChangeAspect="1"/>
          </p:cNvSpPr>
          <p:nvPr/>
        </p:nvSpPr>
        <p:spPr>
          <a:xfrm>
            <a:off x="935951" y="12317200"/>
            <a:ext cx="22657408" cy="964085"/>
          </a:xfrm>
          <a:prstGeom prst="roundRect">
            <a:avLst>
              <a:gd name="adj" fmla="val 11422"/>
            </a:avLst>
          </a:prstGeom>
          <a:solidFill>
            <a:schemeClr val="bg1">
              <a:lumMod val="85000"/>
            </a:schemeClr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860" tIns="68433" rIns="136860" bIns="68433" rtlCol="0" anchor="ctr"/>
          <a:lstStyle/>
          <a:p>
            <a:pPr algn="ctr"/>
            <a:r>
              <a:rPr lang="en-US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</a:t>
            </a:r>
          </a:p>
        </p:txBody>
      </p:sp>
      <p:sp>
        <p:nvSpPr>
          <p:cNvPr id="36" name="Oval 35"/>
          <p:cNvSpPr/>
          <p:nvPr/>
        </p:nvSpPr>
        <p:spPr>
          <a:xfrm>
            <a:off x="1430618" y="8219581"/>
            <a:ext cx="406890" cy="391424"/>
          </a:xfrm>
          <a:prstGeom prst="ellipse">
            <a:avLst/>
          </a:prstGeom>
          <a:solidFill>
            <a:srgbClr val="10CF9B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38" tIns="91415" rIns="182838" bIns="91415" rtlCol="0" anchor="ctr"/>
          <a:lstStyle/>
          <a:p>
            <a:pPr algn="ctr"/>
            <a:endParaRPr lang="en-US" sz="1600"/>
          </a:p>
        </p:txBody>
      </p:sp>
      <p:sp>
        <p:nvSpPr>
          <p:cNvPr id="37" name="Oval 36"/>
          <p:cNvSpPr/>
          <p:nvPr/>
        </p:nvSpPr>
        <p:spPr>
          <a:xfrm>
            <a:off x="1430618" y="9318416"/>
            <a:ext cx="406890" cy="391424"/>
          </a:xfrm>
          <a:prstGeom prst="ellipse">
            <a:avLst/>
          </a:prstGeom>
          <a:solidFill>
            <a:schemeClr val="accent4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38" tIns="91415" rIns="182838" bIns="91415" rtlCol="0" anchor="ctr"/>
          <a:lstStyle/>
          <a:p>
            <a:pPr algn="ctr"/>
            <a:endParaRPr lang="en-US" sz="1600"/>
          </a:p>
        </p:txBody>
      </p:sp>
      <p:sp>
        <p:nvSpPr>
          <p:cNvPr id="38" name="Oval 37"/>
          <p:cNvSpPr/>
          <p:nvPr/>
        </p:nvSpPr>
        <p:spPr>
          <a:xfrm>
            <a:off x="1430618" y="10358934"/>
            <a:ext cx="406890" cy="391424"/>
          </a:xfrm>
          <a:prstGeom prst="ellipse">
            <a:avLst/>
          </a:prstGeom>
          <a:solidFill>
            <a:schemeClr val="accent4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38" tIns="91415" rIns="182838" bIns="91415" rtlCol="0" anchor="ctr"/>
          <a:lstStyle/>
          <a:p>
            <a:pPr algn="ctr"/>
            <a:endParaRPr lang="en-US" sz="1600"/>
          </a:p>
        </p:txBody>
      </p:sp>
      <p:sp>
        <p:nvSpPr>
          <p:cNvPr id="39" name="Oval 38"/>
          <p:cNvSpPr/>
          <p:nvPr/>
        </p:nvSpPr>
        <p:spPr>
          <a:xfrm>
            <a:off x="1430618" y="11516083"/>
            <a:ext cx="406890" cy="391424"/>
          </a:xfrm>
          <a:prstGeom prst="ellipse">
            <a:avLst/>
          </a:prstGeom>
          <a:solidFill>
            <a:srgbClr val="10CF9B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38" tIns="91415" rIns="182838" bIns="91415" rtlCol="0" anchor="ctr"/>
          <a:lstStyle/>
          <a:p>
            <a:pPr algn="ctr"/>
            <a:endParaRPr lang="en-US" sz="1600"/>
          </a:p>
        </p:txBody>
      </p:sp>
      <p:sp>
        <p:nvSpPr>
          <p:cNvPr id="40" name="Oval 39"/>
          <p:cNvSpPr/>
          <p:nvPr/>
        </p:nvSpPr>
        <p:spPr>
          <a:xfrm>
            <a:off x="1430618" y="12622003"/>
            <a:ext cx="406890" cy="391424"/>
          </a:xfrm>
          <a:prstGeom prst="ellipse">
            <a:avLst/>
          </a:prstGeom>
          <a:solidFill>
            <a:schemeClr val="accent4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38" tIns="91415" rIns="182838" bIns="91415" rtlCol="0" anchor="ctr"/>
          <a:lstStyle/>
          <a:p>
            <a:pPr algn="ctr"/>
            <a:endParaRPr lang="en-US" sz="1600"/>
          </a:p>
        </p:txBody>
      </p:sp>
      <p:sp>
        <p:nvSpPr>
          <p:cNvPr id="41" name="TextBox 40"/>
          <p:cNvSpPr txBox="1"/>
          <p:nvPr/>
        </p:nvSpPr>
        <p:spPr>
          <a:xfrm>
            <a:off x="1310965" y="7253417"/>
            <a:ext cx="4784696" cy="615503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r>
              <a:rPr lang="en-US" sz="2800" dirty="0">
                <a:solidFill>
                  <a:srgbClr val="10CF9B"/>
                </a:solidFill>
                <a:latin typeface="Century Gothic"/>
                <a:cs typeface="Century Gothic"/>
              </a:rPr>
              <a:t>Sector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80335" y="9239247"/>
            <a:ext cx="3220414" cy="553939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r>
              <a:rPr lang="en-US" sz="2400" dirty="0">
                <a:solidFill>
                  <a:srgbClr val="10CF9B"/>
                </a:solidFill>
                <a:latin typeface="Century Gothic"/>
                <a:cs typeface="Century Gothic"/>
              </a:rPr>
              <a:t>Homeownership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80335" y="10262718"/>
            <a:ext cx="3220414" cy="553939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r>
              <a:rPr lang="en-US" sz="2400" dirty="0">
                <a:solidFill>
                  <a:srgbClr val="10CF9B"/>
                </a:solidFill>
                <a:latin typeface="Century Gothic"/>
                <a:cs typeface="Century Gothic"/>
              </a:rPr>
              <a:t>Health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80335" y="11416063"/>
            <a:ext cx="3220414" cy="553939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r>
              <a:rPr lang="en-US" sz="2400" dirty="0">
                <a:solidFill>
                  <a:srgbClr val="10CF9B"/>
                </a:solidFill>
                <a:latin typeface="Century Gothic"/>
                <a:cs typeface="Century Gothic"/>
              </a:rPr>
              <a:t>Small Business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80335" y="12542004"/>
            <a:ext cx="3220414" cy="553939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r>
              <a:rPr lang="en-US" sz="2400" dirty="0">
                <a:solidFill>
                  <a:srgbClr val="10CF9B"/>
                </a:solidFill>
                <a:latin typeface="Century Gothic"/>
                <a:cs typeface="Century Gothic"/>
              </a:rPr>
              <a:t>Education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21084" y="7960909"/>
            <a:ext cx="4392242" cy="923279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May see 50% Black unemployment at peak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080335" y="8144412"/>
            <a:ext cx="3220414" cy="553939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Century Gothic"/>
                <a:cs typeface="Century Gothic"/>
              </a:rPr>
              <a:t>Employment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51025" y="7253417"/>
            <a:ext cx="3220414" cy="615503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Impact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078269" y="7243162"/>
            <a:ext cx="3220414" cy="636013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Graph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3739138" y="7253417"/>
            <a:ext cx="4439008" cy="615503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Comment</a:t>
            </a:r>
          </a:p>
        </p:txBody>
      </p:sp>
      <p:sp>
        <p:nvSpPr>
          <p:cNvPr id="61" name="11 Rectángulo redondeado"/>
          <p:cNvSpPr>
            <a:spLocks noChangeAspect="1"/>
          </p:cNvSpPr>
          <p:nvPr/>
        </p:nvSpPr>
        <p:spPr>
          <a:xfrm>
            <a:off x="10283425" y="8153403"/>
            <a:ext cx="2788680" cy="523781"/>
          </a:xfrm>
          <a:prstGeom prst="roundRect">
            <a:avLst>
              <a:gd name="adj" fmla="val 9467"/>
            </a:avLst>
          </a:prstGeom>
          <a:solidFill>
            <a:srgbClr val="FFFFFF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860" tIns="68433" rIns="136860" bIns="68433" rtlCol="0" anchor="ctr"/>
          <a:lstStyle/>
          <a:p>
            <a:pPr algn="ctr"/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2" name="11 Rectángulo redondeado"/>
          <p:cNvSpPr>
            <a:spLocks noChangeAspect="1"/>
          </p:cNvSpPr>
          <p:nvPr/>
        </p:nvSpPr>
        <p:spPr>
          <a:xfrm>
            <a:off x="10149480" y="8144412"/>
            <a:ext cx="1515395" cy="532772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6860" tIns="68433" rIns="136860" bIns="68433" rtlCol="0" anchor="ctr"/>
          <a:lstStyle/>
          <a:p>
            <a:pPr algn="ctr"/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5" name="11 Rectángulo redondeado"/>
          <p:cNvSpPr>
            <a:spLocks noChangeAspect="1"/>
          </p:cNvSpPr>
          <p:nvPr/>
        </p:nvSpPr>
        <p:spPr>
          <a:xfrm>
            <a:off x="10319709" y="9258299"/>
            <a:ext cx="2788680" cy="523781"/>
          </a:xfrm>
          <a:prstGeom prst="roundRect">
            <a:avLst>
              <a:gd name="adj" fmla="val 9467"/>
            </a:avLst>
          </a:prstGeom>
          <a:solidFill>
            <a:srgbClr val="FFFFFF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860" tIns="68433" rIns="136860" bIns="68433" rtlCol="0" anchor="ctr"/>
          <a:lstStyle/>
          <a:p>
            <a:pPr algn="ctr"/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6" name="11 Rectángulo redondeado"/>
          <p:cNvSpPr>
            <a:spLocks noChangeAspect="1"/>
          </p:cNvSpPr>
          <p:nvPr/>
        </p:nvSpPr>
        <p:spPr>
          <a:xfrm>
            <a:off x="10247146" y="9258300"/>
            <a:ext cx="687553" cy="530410"/>
          </a:xfrm>
          <a:prstGeom prst="roundRect">
            <a:avLst>
              <a:gd name="adj" fmla="val 9467"/>
            </a:avLst>
          </a:prstGeom>
          <a:solidFill>
            <a:schemeClr val="accent4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860" tIns="68433" rIns="136860" bIns="68433" rtlCol="0" anchor="ctr"/>
          <a:lstStyle/>
          <a:p>
            <a:pPr algn="ctr"/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8" name="11 Rectángulo redondeado"/>
          <p:cNvSpPr>
            <a:spLocks noChangeAspect="1"/>
          </p:cNvSpPr>
          <p:nvPr/>
        </p:nvSpPr>
        <p:spPr>
          <a:xfrm>
            <a:off x="10319709" y="10351067"/>
            <a:ext cx="2788680" cy="523781"/>
          </a:xfrm>
          <a:prstGeom prst="roundRect">
            <a:avLst>
              <a:gd name="adj" fmla="val 9467"/>
            </a:avLst>
          </a:prstGeom>
          <a:solidFill>
            <a:srgbClr val="FFFFFF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860" tIns="68433" rIns="136860" bIns="68433" rtlCol="0" anchor="ctr"/>
          <a:lstStyle/>
          <a:p>
            <a:pPr algn="ctr"/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9" name="11 Rectángulo redondeado"/>
          <p:cNvSpPr>
            <a:spLocks noChangeAspect="1"/>
          </p:cNvSpPr>
          <p:nvPr/>
        </p:nvSpPr>
        <p:spPr>
          <a:xfrm>
            <a:off x="10247142" y="10351067"/>
            <a:ext cx="2249658" cy="523781"/>
          </a:xfrm>
          <a:prstGeom prst="roundRect">
            <a:avLst>
              <a:gd name="adj" fmla="val 9467"/>
            </a:avLst>
          </a:prstGeom>
          <a:solidFill>
            <a:schemeClr val="accent4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860" tIns="68433" rIns="136860" bIns="68433" rtlCol="0" anchor="ctr"/>
          <a:lstStyle/>
          <a:p>
            <a:pPr algn="ctr"/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1" name="11 Rectángulo redondeado"/>
          <p:cNvSpPr>
            <a:spLocks noChangeAspect="1"/>
          </p:cNvSpPr>
          <p:nvPr/>
        </p:nvSpPr>
        <p:spPr>
          <a:xfrm>
            <a:off x="10319709" y="11449904"/>
            <a:ext cx="2788680" cy="523781"/>
          </a:xfrm>
          <a:prstGeom prst="roundRect">
            <a:avLst>
              <a:gd name="adj" fmla="val 9467"/>
            </a:avLst>
          </a:prstGeom>
          <a:solidFill>
            <a:srgbClr val="FFFFFF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860" tIns="68433" rIns="136860" bIns="68433" rtlCol="0" anchor="ctr"/>
          <a:lstStyle/>
          <a:p>
            <a:pPr algn="ctr"/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2" name="11 Rectángulo redondeado"/>
          <p:cNvSpPr>
            <a:spLocks noChangeAspect="1"/>
          </p:cNvSpPr>
          <p:nvPr/>
        </p:nvSpPr>
        <p:spPr>
          <a:xfrm>
            <a:off x="10271143" y="11446203"/>
            <a:ext cx="1174732" cy="523781"/>
          </a:xfrm>
          <a:prstGeom prst="roundRect">
            <a:avLst>
              <a:gd name="adj" fmla="val 9467"/>
            </a:avLst>
          </a:prstGeom>
          <a:solidFill>
            <a:schemeClr val="accent4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860" tIns="68433" rIns="136860" bIns="68433" rtlCol="0" anchor="ctr"/>
          <a:lstStyle/>
          <a:p>
            <a:pPr algn="ctr"/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4" name="11 Rectángulo redondeado"/>
          <p:cNvSpPr>
            <a:spLocks noChangeAspect="1"/>
          </p:cNvSpPr>
          <p:nvPr/>
        </p:nvSpPr>
        <p:spPr>
          <a:xfrm>
            <a:off x="10319709" y="12548736"/>
            <a:ext cx="2788680" cy="523781"/>
          </a:xfrm>
          <a:prstGeom prst="roundRect">
            <a:avLst>
              <a:gd name="adj" fmla="val 9467"/>
            </a:avLst>
          </a:prstGeom>
          <a:solidFill>
            <a:srgbClr val="FFFFFF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860" tIns="68433" rIns="136860" bIns="68433" rtlCol="0" anchor="ctr"/>
          <a:lstStyle/>
          <a:p>
            <a:pPr algn="ctr"/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5" name="11 Rectángulo redondeado"/>
          <p:cNvSpPr>
            <a:spLocks noChangeAspect="1"/>
          </p:cNvSpPr>
          <p:nvPr/>
        </p:nvSpPr>
        <p:spPr>
          <a:xfrm>
            <a:off x="10247145" y="12548736"/>
            <a:ext cx="2417930" cy="523781"/>
          </a:xfrm>
          <a:prstGeom prst="roundRect">
            <a:avLst>
              <a:gd name="adj" fmla="val 9467"/>
            </a:avLst>
          </a:prstGeom>
          <a:solidFill>
            <a:schemeClr val="accent4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860" tIns="68433" rIns="136860" bIns="68433" rtlCol="0" anchor="ctr"/>
          <a:lstStyle/>
          <a:p>
            <a:pPr algn="ctr"/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2212062" y="9251669"/>
            <a:ext cx="1242474" cy="477003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pPr algn="ctr"/>
            <a:r>
              <a:rPr lang="en-US" sz="1900" dirty="0">
                <a:solidFill>
                  <a:srgbClr val="000000"/>
                </a:solidFill>
                <a:latin typeface="Montserrat Light"/>
                <a:cs typeface="Montserrat Light"/>
              </a:rPr>
              <a:t>20%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2219960" y="10374455"/>
            <a:ext cx="1242474" cy="477003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pPr algn="ctr"/>
            <a:r>
              <a:rPr lang="en-US" sz="1900" dirty="0">
                <a:solidFill>
                  <a:srgbClr val="000000"/>
                </a:solidFill>
                <a:latin typeface="Montserrat Light"/>
                <a:cs typeface="Montserrat Light"/>
              </a:rPr>
              <a:t>75%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2234165" y="11470713"/>
            <a:ext cx="1242474" cy="477003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pPr algn="ctr"/>
            <a:r>
              <a:rPr lang="en-US" sz="1900" dirty="0">
                <a:solidFill>
                  <a:srgbClr val="000000"/>
                </a:solidFill>
                <a:latin typeface="Montserrat Light"/>
                <a:cs typeface="Montserrat Light"/>
              </a:rPr>
              <a:t>40%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2274922" y="12574554"/>
            <a:ext cx="1242474" cy="477003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pPr algn="ctr"/>
            <a:r>
              <a:rPr lang="en-US" sz="1900" dirty="0">
                <a:solidFill>
                  <a:srgbClr val="000000"/>
                </a:solidFill>
                <a:latin typeface="Montserrat Light"/>
                <a:cs typeface="Montserrat Light"/>
              </a:rPr>
              <a:t>80%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115493" y="8177715"/>
            <a:ext cx="1242474" cy="477003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pPr algn="ctr"/>
            <a:r>
              <a:rPr lang="en-US" sz="1900" dirty="0">
                <a:solidFill>
                  <a:srgbClr val="000000"/>
                </a:solidFill>
                <a:latin typeface="Montserrat Light"/>
                <a:cs typeface="Montserrat Light"/>
              </a:rPr>
              <a:t>50%</a:t>
            </a:r>
          </a:p>
        </p:txBody>
      </p:sp>
      <p:sp>
        <p:nvSpPr>
          <p:cNvPr id="83" name="Textfeld 30"/>
          <p:cNvSpPr txBox="1"/>
          <p:nvPr/>
        </p:nvSpPr>
        <p:spPr>
          <a:xfrm>
            <a:off x="15290005" y="1872081"/>
            <a:ext cx="833869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6000" dirty="0">
                <a:solidFill>
                  <a:srgbClr val="000000"/>
                </a:solidFill>
                <a:latin typeface="Century Gothic"/>
                <a:cs typeface="Century Gothic"/>
              </a:rPr>
              <a:t>Coronavirus</a:t>
            </a:r>
          </a:p>
          <a:p>
            <a:pPr algn="r"/>
            <a:r>
              <a:rPr lang="de-DE" sz="6000" dirty="0">
                <a:solidFill>
                  <a:srgbClr val="000000"/>
                </a:solidFill>
                <a:latin typeface="Century Gothic"/>
                <a:cs typeface="Century Gothic"/>
              </a:rPr>
              <a:t>Impact</a:t>
            </a:r>
          </a:p>
          <a:p>
            <a:pPr algn="r"/>
            <a:r>
              <a:rPr lang="de-DE" sz="6000" dirty="0">
                <a:solidFill>
                  <a:srgbClr val="000000"/>
                </a:solidFill>
                <a:latin typeface="Century Gothic"/>
                <a:cs typeface="Century Gothic"/>
              </a:rPr>
              <a:t>on</a:t>
            </a:r>
          </a:p>
          <a:p>
            <a:pPr algn="r"/>
            <a:r>
              <a:rPr lang="de-DE" sz="6000" dirty="0">
                <a:solidFill>
                  <a:srgbClr val="000000"/>
                </a:solidFill>
                <a:latin typeface="Century Gothic"/>
                <a:cs typeface="Century Gothic"/>
              </a:rPr>
              <a:t>Minority</a:t>
            </a:r>
          </a:p>
          <a:p>
            <a:pPr algn="r"/>
            <a:r>
              <a:rPr lang="de-DE" sz="6000" dirty="0">
                <a:solidFill>
                  <a:srgbClr val="000000"/>
                </a:solidFill>
                <a:latin typeface="Century Gothic"/>
                <a:cs typeface="Century Gothic"/>
              </a:rPr>
              <a:t>Businesses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8358285" y="7250418"/>
            <a:ext cx="3220414" cy="636013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Importance</a:t>
            </a:r>
          </a:p>
        </p:txBody>
      </p:sp>
      <p:sp>
        <p:nvSpPr>
          <p:cNvPr id="85" name="11 Rectángulo redondeado"/>
          <p:cNvSpPr>
            <a:spLocks noChangeAspect="1"/>
          </p:cNvSpPr>
          <p:nvPr/>
        </p:nvSpPr>
        <p:spPr>
          <a:xfrm>
            <a:off x="18599725" y="8160659"/>
            <a:ext cx="2788680" cy="523781"/>
          </a:xfrm>
          <a:prstGeom prst="roundRect">
            <a:avLst>
              <a:gd name="adj" fmla="val 9467"/>
            </a:avLst>
          </a:prstGeom>
          <a:solidFill>
            <a:srgbClr val="FFFFFF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860" tIns="68433" rIns="136860" bIns="68433" rtlCol="0" anchor="ctr"/>
          <a:lstStyle/>
          <a:p>
            <a:pPr algn="ctr"/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6" name="11 Rectángulo redondeado"/>
          <p:cNvSpPr>
            <a:spLocks noChangeAspect="1"/>
          </p:cNvSpPr>
          <p:nvPr/>
        </p:nvSpPr>
        <p:spPr>
          <a:xfrm>
            <a:off x="18563445" y="8160659"/>
            <a:ext cx="2274080" cy="523781"/>
          </a:xfrm>
          <a:prstGeom prst="roundRect">
            <a:avLst>
              <a:gd name="adj" fmla="val 9467"/>
            </a:avLst>
          </a:prstGeom>
          <a:solidFill>
            <a:schemeClr val="accent4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860" tIns="68433" rIns="136860" bIns="68433" rtlCol="0" anchor="ctr"/>
          <a:lstStyle/>
          <a:p>
            <a:pPr algn="ctr"/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7" name="11 Rectángulo redondeado"/>
          <p:cNvSpPr>
            <a:spLocks noChangeAspect="1"/>
          </p:cNvSpPr>
          <p:nvPr/>
        </p:nvSpPr>
        <p:spPr>
          <a:xfrm>
            <a:off x="18636009" y="9265555"/>
            <a:ext cx="2788680" cy="523781"/>
          </a:xfrm>
          <a:prstGeom prst="roundRect">
            <a:avLst>
              <a:gd name="adj" fmla="val 9467"/>
            </a:avLst>
          </a:prstGeom>
          <a:solidFill>
            <a:srgbClr val="FFFFFF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860" tIns="68433" rIns="136860" bIns="68433" rtlCol="0" anchor="ctr"/>
          <a:lstStyle/>
          <a:p>
            <a:pPr algn="ctr"/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0" name="11 Rectángulo redondeado"/>
          <p:cNvSpPr>
            <a:spLocks noChangeAspect="1"/>
          </p:cNvSpPr>
          <p:nvPr/>
        </p:nvSpPr>
        <p:spPr>
          <a:xfrm>
            <a:off x="18563445" y="9265555"/>
            <a:ext cx="708805" cy="530411"/>
          </a:xfrm>
          <a:prstGeom prst="roundRect">
            <a:avLst>
              <a:gd name="adj" fmla="val 9467"/>
            </a:avLst>
          </a:prstGeom>
          <a:solidFill>
            <a:schemeClr val="accent4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860" tIns="68433" rIns="136860" bIns="68433" rtlCol="0" anchor="ctr"/>
          <a:lstStyle/>
          <a:p>
            <a:pPr algn="ctr"/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2" name="11 Rectángulo redondeado"/>
          <p:cNvSpPr>
            <a:spLocks noChangeAspect="1"/>
          </p:cNvSpPr>
          <p:nvPr/>
        </p:nvSpPr>
        <p:spPr>
          <a:xfrm>
            <a:off x="18636009" y="10358323"/>
            <a:ext cx="2788680" cy="523781"/>
          </a:xfrm>
          <a:prstGeom prst="roundRect">
            <a:avLst>
              <a:gd name="adj" fmla="val 9467"/>
            </a:avLst>
          </a:prstGeom>
          <a:solidFill>
            <a:srgbClr val="FFFFFF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860" tIns="68433" rIns="136860" bIns="68433" rtlCol="0" anchor="ctr"/>
          <a:lstStyle/>
          <a:p>
            <a:pPr algn="ctr"/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3" name="11 Rectángulo redondeado"/>
          <p:cNvSpPr>
            <a:spLocks noChangeAspect="1"/>
          </p:cNvSpPr>
          <p:nvPr/>
        </p:nvSpPr>
        <p:spPr>
          <a:xfrm>
            <a:off x="18563443" y="10358323"/>
            <a:ext cx="2721757" cy="533480"/>
          </a:xfrm>
          <a:prstGeom prst="roundRect">
            <a:avLst>
              <a:gd name="adj" fmla="val 9467"/>
            </a:avLst>
          </a:prstGeom>
          <a:solidFill>
            <a:schemeClr val="accent4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860" tIns="68433" rIns="136860" bIns="68433" rtlCol="0" anchor="ctr"/>
          <a:lstStyle/>
          <a:p>
            <a:pPr algn="ctr"/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1" name="11 Rectángulo redondeado"/>
          <p:cNvSpPr>
            <a:spLocks noChangeAspect="1"/>
          </p:cNvSpPr>
          <p:nvPr/>
        </p:nvSpPr>
        <p:spPr>
          <a:xfrm>
            <a:off x="18643273" y="11454159"/>
            <a:ext cx="2788680" cy="523781"/>
          </a:xfrm>
          <a:prstGeom prst="roundRect">
            <a:avLst>
              <a:gd name="adj" fmla="val 9467"/>
            </a:avLst>
          </a:prstGeom>
          <a:solidFill>
            <a:srgbClr val="FFFFFF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860" tIns="68433" rIns="136860" bIns="68433" rtlCol="0" anchor="ctr"/>
          <a:lstStyle/>
          <a:p>
            <a:pPr algn="ctr"/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5" name="11 Rectángulo redondeado"/>
          <p:cNvSpPr>
            <a:spLocks noChangeAspect="1"/>
          </p:cNvSpPr>
          <p:nvPr/>
        </p:nvSpPr>
        <p:spPr>
          <a:xfrm>
            <a:off x="18563446" y="11453988"/>
            <a:ext cx="981384" cy="526954"/>
          </a:xfrm>
          <a:prstGeom prst="roundRect">
            <a:avLst>
              <a:gd name="adj" fmla="val 9467"/>
            </a:avLst>
          </a:prstGeom>
          <a:solidFill>
            <a:schemeClr val="accent4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860" tIns="68433" rIns="136860" bIns="68433" rtlCol="0" anchor="ctr"/>
          <a:lstStyle/>
          <a:p>
            <a:pPr algn="ctr"/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2" name="11 Rectángulo redondeado"/>
          <p:cNvSpPr>
            <a:spLocks noChangeAspect="1"/>
          </p:cNvSpPr>
          <p:nvPr/>
        </p:nvSpPr>
        <p:spPr>
          <a:xfrm>
            <a:off x="18650537" y="12549995"/>
            <a:ext cx="2788680" cy="523781"/>
          </a:xfrm>
          <a:prstGeom prst="roundRect">
            <a:avLst>
              <a:gd name="adj" fmla="val 9467"/>
            </a:avLst>
          </a:prstGeom>
          <a:solidFill>
            <a:srgbClr val="FFFFFF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860" tIns="68433" rIns="136860" bIns="68433" rtlCol="0" anchor="ctr"/>
          <a:lstStyle/>
          <a:p>
            <a:pPr algn="ctr"/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6" name="11 Rectángulo redondeado"/>
          <p:cNvSpPr>
            <a:spLocks noChangeAspect="1"/>
          </p:cNvSpPr>
          <p:nvPr/>
        </p:nvSpPr>
        <p:spPr>
          <a:xfrm>
            <a:off x="18563446" y="12548736"/>
            <a:ext cx="2074054" cy="531037"/>
          </a:xfrm>
          <a:prstGeom prst="roundRect">
            <a:avLst>
              <a:gd name="adj" fmla="val 9467"/>
            </a:avLst>
          </a:prstGeom>
          <a:solidFill>
            <a:schemeClr val="accent4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860" tIns="68433" rIns="136860" bIns="68433" rtlCol="0" anchor="ctr"/>
          <a:lstStyle/>
          <a:p>
            <a:pPr algn="ctr"/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0412093" y="11453987"/>
            <a:ext cx="1242474" cy="477003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pPr algn="ctr"/>
            <a:r>
              <a:rPr lang="en-US" sz="1900" dirty="0">
                <a:solidFill>
                  <a:srgbClr val="000000"/>
                </a:solidFill>
                <a:latin typeface="Montserrat Light"/>
                <a:cs typeface="Montserrat Light"/>
              </a:rPr>
              <a:t>30%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0412093" y="12579923"/>
            <a:ext cx="1242474" cy="477003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pPr algn="ctr"/>
            <a:r>
              <a:rPr lang="en-US" sz="1900" dirty="0">
                <a:solidFill>
                  <a:srgbClr val="000000"/>
                </a:solidFill>
                <a:latin typeface="Montserrat Light"/>
                <a:cs typeface="Montserrat Light"/>
              </a:rPr>
              <a:t>70%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1118059" y="10435029"/>
            <a:ext cx="1242474" cy="477003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pPr algn="ctr"/>
            <a:r>
              <a:rPr lang="en-US" sz="1900" dirty="0">
                <a:solidFill>
                  <a:srgbClr val="000000"/>
                </a:solidFill>
                <a:latin typeface="Montserrat Light"/>
                <a:cs typeface="Montserrat Light"/>
              </a:rPr>
              <a:t>95%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0514985" y="9273685"/>
            <a:ext cx="1242474" cy="477003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pPr algn="ctr"/>
            <a:r>
              <a:rPr lang="en-US" sz="1900" dirty="0">
                <a:solidFill>
                  <a:srgbClr val="000000"/>
                </a:solidFill>
                <a:latin typeface="Montserrat Light"/>
                <a:cs typeface="Montserrat Light"/>
              </a:rPr>
              <a:t>20%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0512482" y="8181832"/>
            <a:ext cx="1242474" cy="477003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pPr algn="ctr"/>
            <a:r>
              <a:rPr lang="en-US" sz="1900" dirty="0">
                <a:solidFill>
                  <a:srgbClr val="000000"/>
                </a:solidFill>
                <a:latin typeface="Montserrat Light"/>
                <a:cs typeface="Montserrat Light"/>
              </a:rPr>
              <a:t>85%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1812529" y="7221388"/>
            <a:ext cx="3220414" cy="636013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Critical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411617" y="9234762"/>
            <a:ext cx="5219503" cy="553947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Fall to 20%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492133" y="10270413"/>
            <a:ext cx="5219503" cy="553947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High incident, death rates 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426145" y="11390148"/>
            <a:ext cx="5219503" cy="553947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High closure rates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397125" y="12522270"/>
            <a:ext cx="5219503" cy="553947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Lingering negative impact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3720585" y="8073611"/>
            <a:ext cx="4392242" cy="553947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Last hired, first fired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3698832" y="9258299"/>
            <a:ext cx="5219503" cy="553947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May use FRB to help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3698833" y="10337856"/>
            <a:ext cx="5219503" cy="553947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Most critical factor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3706095" y="11397404"/>
            <a:ext cx="5219503" cy="553947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Given survival skills, lower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3701665" y="12518570"/>
            <a:ext cx="5219503" cy="553947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Best opportunity for a fix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22786157" y="8068444"/>
            <a:ext cx="1197362" cy="553947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Y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2829709" y="12538845"/>
            <a:ext cx="1197362" cy="553947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N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2786530" y="10289129"/>
            <a:ext cx="1197362" cy="553947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Y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22802938" y="9207814"/>
            <a:ext cx="1197362" cy="553947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N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22793794" y="11421251"/>
            <a:ext cx="1197362" cy="553947"/>
          </a:xfrm>
          <a:prstGeom prst="rect">
            <a:avLst/>
          </a:prstGeom>
          <a:noFill/>
        </p:spPr>
        <p:txBody>
          <a:bodyPr wrap="square" lIns="182838" tIns="91415" rIns="182838" bIns="91415" rtlCol="0" anchor="ctr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24085" y="2685143"/>
            <a:ext cx="450636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>
                <a:solidFill>
                  <a:schemeClr val="accent3"/>
                </a:solidFill>
                <a:latin typeface="Century Gothic"/>
                <a:cs typeface="Century Gothic"/>
              </a:rPr>
              <a:t>Months left in 2020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3831348" y="4796972"/>
            <a:ext cx="57134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accent4"/>
                </a:solidFill>
                <a:latin typeface="Century Gothic"/>
                <a:cs typeface="Century Gothic"/>
              </a:rPr>
              <a:t>Weeks left in shutdown</a:t>
            </a:r>
          </a:p>
          <a:p>
            <a:r>
              <a:rPr lang="en-US" sz="3800" dirty="0">
                <a:solidFill>
                  <a:schemeClr val="accent4"/>
                </a:solidFill>
                <a:latin typeface="Century Gothic"/>
                <a:cs typeface="Century Gothic"/>
              </a:rPr>
              <a:t> (9/6)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6824332-C7EC-4510-81DA-28763B47ABBD}"/>
              </a:ext>
            </a:extLst>
          </p:cNvPr>
          <p:cNvGrpSpPr/>
          <p:nvPr/>
        </p:nvGrpSpPr>
        <p:grpSpPr>
          <a:xfrm>
            <a:off x="8291766" y="5885535"/>
            <a:ext cx="3198844" cy="454355"/>
            <a:chOff x="360834" y="3296108"/>
            <a:chExt cx="1599213" cy="227178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21C0EDB-C74F-48E1-8AE9-D1293A078577}"/>
                </a:ext>
              </a:extLst>
            </p:cNvPr>
            <p:cNvSpPr/>
            <p:nvPr/>
          </p:nvSpPr>
          <p:spPr>
            <a:xfrm>
              <a:off x="360834" y="3359554"/>
              <a:ext cx="153098" cy="15249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977095A-A54B-42F4-AA3C-75C5E21D0E37}"/>
                </a:ext>
              </a:extLst>
            </p:cNvPr>
            <p:cNvSpPr txBox="1"/>
            <p:nvPr/>
          </p:nvSpPr>
          <p:spPr>
            <a:xfrm>
              <a:off x="520067" y="3296108"/>
              <a:ext cx="1439980" cy="2271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8000"/>
                </a:lnSpc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/>
                  <a:cs typeface="Century Gothic"/>
                </a:rPr>
                <a:t>Education</a:t>
              </a:r>
              <a:endPara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27FD6DCF-8F82-4F45-8F75-7DDB613A45F5}"/>
              </a:ext>
            </a:extLst>
          </p:cNvPr>
          <p:cNvSpPr txBox="1"/>
          <p:nvPr/>
        </p:nvSpPr>
        <p:spPr>
          <a:xfrm>
            <a:off x="293449" y="232260"/>
            <a:ext cx="3904235" cy="78411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000" dirty="0"/>
              <a:t>Copyright, 2020, WMC and CIR.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000" dirty="0"/>
              <a:t>info@creativeinvest.com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000" dirty="0"/>
              <a:t> Not for reproduction 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73470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500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500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El"/>
        </p:bldSub>
      </p:bldGraphic>
      <p:bldP spid="62" grpId="0" animBg="1"/>
      <p:bldP spid="66" grpId="0" animBg="1"/>
      <p:bldP spid="69" grpId="0" animBg="1"/>
      <p:bldP spid="72" grpId="0" animBg="1"/>
      <p:bldP spid="75" grpId="0" animBg="1"/>
      <p:bldP spid="86" grpId="0" animBg="1"/>
      <p:bldP spid="100" grpId="0" animBg="1"/>
      <p:bldP spid="103" grpId="0" animBg="1"/>
      <p:bldP spid="105" grpId="0" animBg="1"/>
      <p:bldP spid="1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C3D3F4-3161-40DC-8134-E8069DC84C23}"/>
              </a:ext>
            </a:extLst>
          </p:cNvPr>
          <p:cNvSpPr/>
          <p:nvPr/>
        </p:nvSpPr>
        <p:spPr>
          <a:xfrm>
            <a:off x="1496563" y="491011"/>
            <a:ext cx="21394047" cy="1311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indent="-1371600">
              <a:buAutoNum type="arabicPeriod"/>
            </a:pPr>
            <a:r>
              <a:rPr lang="en-US" sz="7200" dirty="0"/>
              <a:t>Hire Black people. Period.</a:t>
            </a:r>
          </a:p>
          <a:p>
            <a:pPr marL="1371600" indent="-1371600">
              <a:buAutoNum type="arabicPeriod"/>
            </a:pPr>
            <a:r>
              <a:rPr lang="en-US" sz="7200" dirty="0"/>
              <a:t>What Black people? Hire Black women. Why? Social impact highest. Driving force for social and economic justice </a:t>
            </a:r>
            <a:r>
              <a:rPr lang="en-US" sz="7200" i="1" dirty="0"/>
              <a:t>in the US</a:t>
            </a:r>
            <a:r>
              <a:rPr lang="en-US" sz="7200" dirty="0"/>
              <a:t>. The Navy Seals/Green Berets of the movement. </a:t>
            </a:r>
          </a:p>
          <a:p>
            <a:pPr marL="1371600" indent="-1371600">
              <a:buFontTx/>
              <a:buAutoNum type="arabicPeriod"/>
            </a:pPr>
            <a:r>
              <a:rPr lang="en-US" sz="7200" b="1" i="1" dirty="0"/>
              <a:t>Lower the return from racist behavior. </a:t>
            </a:r>
            <a:r>
              <a:rPr lang="en-US" sz="7200" dirty="0"/>
              <a:t>Whites receive psychic income from racist behavior targeting African Americans. This compensation lessens their need to maximize income in other ways. It drives divergent behaviors. </a:t>
            </a:r>
            <a:endParaRPr lang="en-US" sz="7200" b="1" i="1" dirty="0"/>
          </a:p>
          <a:p>
            <a:pPr lvl="2"/>
            <a:r>
              <a:rPr lang="en-US" sz="3600" dirty="0"/>
              <a:t>See our </a:t>
            </a:r>
            <a:r>
              <a:rPr lang="en-US" sz="3600" b="1" dirty="0"/>
              <a:t>Amicus Brief in FCC Net Neutrality Case (18-cv-1051). </a:t>
            </a:r>
            <a:r>
              <a:rPr lang="en-US" sz="3600" b="1" dirty="0">
                <a:hlinkClick r:id="rId2"/>
              </a:rPr>
              <a:t>https://www.prlog.org/12729944-william-michael-cunningham-files-amicus-brief-in-net-neutrality-case-18-cv-1051.html</a:t>
            </a:r>
            <a:r>
              <a:rPr lang="en-US" sz="3600" b="1" dirty="0"/>
              <a:t> </a:t>
            </a:r>
            <a:endParaRPr lang="en-US" sz="3600" dirty="0"/>
          </a:p>
          <a:p>
            <a:pPr marL="914400" indent="-914400">
              <a:buAutoNum type="arabicPeriod"/>
            </a:pPr>
            <a:endParaRPr lang="en-US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1B47D-D234-4FB2-8983-550DEFD3D9B4}"/>
              </a:ext>
            </a:extLst>
          </p:cNvPr>
          <p:cNvSpPr txBox="1"/>
          <p:nvPr/>
        </p:nvSpPr>
        <p:spPr>
          <a:xfrm>
            <a:off x="20394280" y="12281853"/>
            <a:ext cx="3904235" cy="78411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000" dirty="0"/>
              <a:t>Copyright, 2020, WMC and CIR.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000" dirty="0"/>
              <a:t>info@creativeinvest.com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000" dirty="0"/>
              <a:t> Not for reproduction 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330523762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Custom 8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5820</TotalTime>
  <Words>498</Words>
  <Application>Microsoft Office PowerPoint</Application>
  <PresentationFormat>Custom</PresentationFormat>
  <Paragraphs>92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Century Gothic</vt:lpstr>
      <vt:lpstr>Helvetica</vt:lpstr>
      <vt:lpstr>Montserrat Bold</vt:lpstr>
      <vt:lpstr>Montserrat Light</vt:lpstr>
      <vt:lpstr>Open Sans</vt:lpstr>
      <vt:lpstr>Open Sans Italic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You Exec (https://youexec.com/plus)</Manager>
  <Company>You Exec (https://youexec.com/plus)</Company>
  <LinksUpToDate>false</LinksUpToDate>
  <SharedDoc>false</SharedDoc>
  <HyperlinkBase>You Exec (https://youexec.com/plus)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NMSDC and Covid</dc:title>
  <dc:subject>You Exec (https://youexec.com/plus)</dc:subject>
  <dc:creator>You Exec (https://youexec.com/plus)</dc:creator>
  <cp:keywords>MinorityFinance.com: (https:/minorityfinance.com)</cp:keywords>
  <dc:description>You Exec (https://youexec.com/plus)</dc:description>
  <cp:lastModifiedBy>Wm M Cunningham</cp:lastModifiedBy>
  <cp:revision>415</cp:revision>
  <dcterms:created xsi:type="dcterms:W3CDTF">2016-08-26T06:35:21Z</dcterms:created>
  <dcterms:modified xsi:type="dcterms:W3CDTF">2020-06-09T17:02:44Z</dcterms:modified>
  <cp:category>MinorityFinance.com: (https:/minorityfinance.com)</cp:category>
</cp:coreProperties>
</file>