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5" r:id="rId2"/>
    <p:sldId id="511" r:id="rId3"/>
    <p:sldId id="510" r:id="rId4"/>
    <p:sldId id="352" r:id="rId5"/>
    <p:sldId id="378" r:id="rId6"/>
    <p:sldId id="389" r:id="rId7"/>
    <p:sldId id="493" r:id="rId8"/>
    <p:sldId id="504" r:id="rId9"/>
    <p:sldId id="507" r:id="rId10"/>
    <p:sldId id="489" r:id="rId11"/>
    <p:sldId id="488" r:id="rId12"/>
    <p:sldId id="42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86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2" autoAdjust="0"/>
    <p:restoredTop sz="88072" autoAdjust="0"/>
  </p:normalViewPr>
  <p:slideViewPr>
    <p:cSldViewPr>
      <p:cViewPr varScale="1">
        <p:scale>
          <a:sx n="74" d="100"/>
          <a:sy n="74" d="100"/>
        </p:scale>
        <p:origin x="1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B3E95-7BB5-4967-8FD2-D3AE11D47DA4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E642-E62D-489B-9F35-E6A2C21D4F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B19E124-A999-E442-8CF8-F22573C736F1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2A6C-E447-4DBF-AF7E-9807F1654F39}" type="datetimeFigureOut">
              <a:rPr lang="en-US" smtClean="0"/>
              <a:pPr/>
              <a:t>5/26/20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2287-0F11-4E9C-90ED-6C836F8A3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kaboubf@denison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9144001" cy="1905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A Climate Minsky Moment: </a:t>
            </a:r>
            <a:b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800" b="1" i="1" dirty="0">
                <a:solidFill>
                  <a:schemeClr val="accent3">
                    <a:lumMod val="75000"/>
                  </a:schemeClr>
                </a:solidFill>
              </a:rPr>
              <a:t>Carbon Bubble &amp; Stranded Assets</a:t>
            </a:r>
            <a:endParaRPr lang="en-US" sz="4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676400"/>
            <a:ext cx="9144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900" b="1" dirty="0">
                <a:latin typeface="+mj-lt"/>
              </a:rPr>
              <a:t>Fadhel Kaboub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900" b="1" dirty="0">
                <a:latin typeface="+mj-lt"/>
              </a:rPr>
              <a:t>Associate Professor of Economics, </a:t>
            </a:r>
            <a:r>
              <a:rPr lang="en-US" sz="2900" b="1" i="1" dirty="0">
                <a:latin typeface="+mj-lt"/>
              </a:rPr>
              <a:t>Denison University</a:t>
            </a:r>
          </a:p>
          <a:p>
            <a:pPr algn="ctr">
              <a:lnSpc>
                <a:spcPct val="120000"/>
              </a:lnSpc>
            </a:pPr>
            <a:r>
              <a:rPr lang="en-US" sz="2900" b="1" dirty="0">
                <a:latin typeface="+mj-lt"/>
              </a:rPr>
              <a:t>President, </a:t>
            </a:r>
            <a:r>
              <a:rPr lang="en-US" sz="2900" b="1" i="1" dirty="0">
                <a:latin typeface="+mj-lt"/>
              </a:rPr>
              <a:t>Global Institute for Sustainable Prosperity </a:t>
            </a:r>
          </a:p>
          <a:p>
            <a:pPr algn="ctr">
              <a:lnSpc>
                <a:spcPct val="120000"/>
              </a:lnSpc>
            </a:pPr>
            <a:endParaRPr lang="en-US" sz="1050" b="1" dirty="0"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latin typeface="+mj-lt"/>
              </a:rPr>
              <a:t>@FadhelKaboub                                          @GISP_Tweets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latin typeface="+mj-lt"/>
              </a:rPr>
              <a:t>Global-ISP.org</a:t>
            </a:r>
          </a:p>
          <a:p>
            <a:pPr algn="ctr">
              <a:defRPr/>
            </a:pPr>
            <a:r>
              <a:rPr lang="en-US" sz="2000" b="1" dirty="0">
                <a:latin typeface="+mj-lt"/>
                <a:hlinkClick r:id="rId2"/>
              </a:rPr>
              <a:t>kaboubf@denison.edu</a:t>
            </a:r>
            <a:endParaRPr lang="en-US" sz="2000" b="1" dirty="0">
              <a:latin typeface="+mj-lt"/>
            </a:endParaRPr>
          </a:p>
          <a:p>
            <a:pPr algn="ctr">
              <a:defRPr/>
            </a:pPr>
            <a:endParaRPr lang="en-US" sz="2000" b="1" dirty="0">
              <a:latin typeface="+mj-lt"/>
            </a:endParaRPr>
          </a:p>
          <a:p>
            <a:pPr algn="ctr">
              <a:defRPr/>
            </a:pPr>
            <a:r>
              <a:rPr lang="en-US" sz="2000" b="1" dirty="0">
                <a:latin typeface="+mj-lt"/>
              </a:rPr>
              <a:t>ESGX Webinar </a:t>
            </a:r>
          </a:p>
          <a:p>
            <a:pPr algn="ctr">
              <a:defRPr/>
            </a:pPr>
            <a:r>
              <a:rPr lang="en-US" sz="2000" b="1" dirty="0">
                <a:latin typeface="+mj-lt"/>
              </a:rPr>
              <a:t>May 26,  2020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0430C-2C5B-4D4D-A8BE-43DB68DE3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34564"/>
            <a:ext cx="377283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661BA-D550-6A4F-9FF3-3099E6FD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53" y="5447630"/>
            <a:ext cx="4896346" cy="12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0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logo_leaf_only-01">
            <a:extLst>
              <a:ext uri="{FF2B5EF4-FFF2-40B4-BE49-F238E27FC236}">
                <a16:creationId xmlns:a16="http://schemas.microsoft.com/office/drawing/2014/main" id="{7CE4AA46-06CE-4E4B-8D4D-E57F8FC2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28575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9D482A-DE39-1F4A-9162-153A85EB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575"/>
            <a:ext cx="6364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logo_leaf_only-01">
            <a:extLst>
              <a:ext uri="{FF2B5EF4-FFF2-40B4-BE49-F238E27FC236}">
                <a16:creationId xmlns:a16="http://schemas.microsoft.com/office/drawing/2014/main" id="{7CE4AA46-06CE-4E4B-8D4D-E57F8FC2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28575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09845-3A22-C348-83A5-5AA5D07F8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9549"/>
            <a:ext cx="8153400" cy="57968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56EA2B-AAF6-AB42-B7A3-D55CEA88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7204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Unburnable Carbon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#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KeepItInTheGround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6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598250"/>
                </a:solidFill>
                <a:ea typeface="ＭＳ Ｐゴシック" charset="-128"/>
              </a:rPr>
              <a:t>Avoiding a Climate Minsky Moment </a:t>
            </a:r>
          </a:p>
        </p:txBody>
      </p:sp>
      <p:sp>
        <p:nvSpPr>
          <p:cNvPr id="8195" name="Content Placeholder 4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60817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ea typeface="ＭＳ Ｐゴシック" charset="-128"/>
              </a:rPr>
              <a:t>Climate stress </a:t>
            </a:r>
            <a:r>
              <a:rPr lang="en-US" altLang="en-US" b="1" i="1" dirty="0">
                <a:ea typeface="ＭＳ Ｐゴシック" charset="-128"/>
              </a:rPr>
              <a:t>will be priced in </a:t>
            </a:r>
            <a:r>
              <a:rPr lang="en-US" altLang="en-US" b="1" dirty="0">
                <a:ea typeface="ＭＳ Ｐゴシック" charset="-128"/>
              </a:rPr>
              <a:t>sooner rather than later (economic, social, health, political costs)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Renewables </a:t>
            </a:r>
            <a:r>
              <a:rPr lang="en-US" altLang="en-US" b="1" i="1" dirty="0">
                <a:ea typeface="ＭＳ Ｐゴシック" charset="-128"/>
              </a:rPr>
              <a:t>will</a:t>
            </a:r>
            <a:r>
              <a:rPr lang="en-US" altLang="en-US" b="1" dirty="0">
                <a:ea typeface="ＭＳ Ｐゴシック" charset="-128"/>
              </a:rPr>
              <a:t> displace fossil fuels on price &amp; efficiency grounds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Climate policy inaction will lead to a “Climate Minsky Moment” with a collapse in financial markets, and trillions in stranded assets.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An orderly transition is preferable: “Soft landing”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The Fed’s role: Green QE, green prudential </a:t>
            </a:r>
            <a:r>
              <a:rPr lang="en-US" altLang="en-US" b="1" dirty="0" err="1">
                <a:ea typeface="ＭＳ Ｐゴシック" charset="-128"/>
              </a:rPr>
              <a:t>regs</a:t>
            </a:r>
            <a:endParaRPr lang="en-US" altLang="en-US" b="1" dirty="0"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The Government’s role: Green New Deal, disclosure/transparency regulations</a:t>
            </a:r>
          </a:p>
          <a:p>
            <a:pPr eaLnBrk="1" hangingPunct="1"/>
            <a:endParaRPr lang="en-US" altLang="en-US" b="1" dirty="0">
              <a:ea typeface="ＭＳ Ｐゴシック" charset="-128"/>
            </a:endParaRPr>
          </a:p>
          <a:p>
            <a:pPr eaLnBrk="1" hangingPunct="1"/>
            <a:endParaRPr lang="en-US" altLang="en-US" b="1" dirty="0">
              <a:ea typeface="ＭＳ Ｐゴシック" charset="-128"/>
            </a:endParaRPr>
          </a:p>
        </p:txBody>
      </p:sp>
      <p:pic>
        <p:nvPicPr>
          <p:cNvPr id="63491" name="Picture 2" descr="logo_leaf_only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59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The Minsky Moment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151626"/>
            <a:ext cx="9144000" cy="4830763"/>
          </a:xfrm>
        </p:spPr>
        <p:txBody>
          <a:bodyPr>
            <a:normAutofit fontScale="92500"/>
          </a:bodyPr>
          <a:lstStyle/>
          <a:p>
            <a:r>
              <a:rPr lang="en-US" sz="4400" b="1" dirty="0"/>
              <a:t>Hyman Minsky (1919-1996)</a:t>
            </a:r>
          </a:p>
          <a:p>
            <a:r>
              <a:rPr lang="en-US" sz="4400" b="1" dirty="0"/>
              <a:t>Financial Instability </a:t>
            </a:r>
          </a:p>
          <a:p>
            <a:r>
              <a:rPr lang="en-US" sz="4400" b="1" dirty="0"/>
              <a:t>“Stability breeds instability”</a:t>
            </a:r>
          </a:p>
          <a:p>
            <a:r>
              <a:rPr lang="en-US" sz="4400" b="1" dirty="0"/>
              <a:t> “Stability is destabilizing”</a:t>
            </a:r>
          </a:p>
          <a:p>
            <a:r>
              <a:rPr lang="en-US" sz="4400" b="1" dirty="0"/>
              <a:t>Hedge--&gt;Speculative --&gt;Ponzi finance</a:t>
            </a:r>
          </a:p>
          <a:p>
            <a:r>
              <a:rPr lang="en-US" sz="4400" b="1" i="1" dirty="0"/>
              <a:t>Stabilizing an Unstable Economy </a:t>
            </a:r>
            <a:r>
              <a:rPr lang="en-US" sz="4400" b="1" dirty="0"/>
              <a:t>(1986)</a:t>
            </a:r>
          </a:p>
          <a:p>
            <a:endParaRPr lang="en-US" sz="4400" b="1" dirty="0"/>
          </a:p>
          <a:p>
            <a:endParaRPr lang="en-US" sz="4400" b="1" dirty="0"/>
          </a:p>
        </p:txBody>
      </p:sp>
      <p:pic>
        <p:nvPicPr>
          <p:cNvPr id="5" name="Picture 3" descr="logo_leaf_only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0CFE1-9965-4449-82F0-4EADCF934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23610"/>
            <a:ext cx="2628181" cy="3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The Carbon Bubble &amp; Stranded Assets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296400" cy="4830763"/>
          </a:xfrm>
        </p:spPr>
        <p:txBody>
          <a:bodyPr>
            <a:normAutofit/>
          </a:bodyPr>
          <a:lstStyle/>
          <a:p>
            <a:r>
              <a:rPr lang="en-US" sz="4400" b="1" dirty="0"/>
              <a:t>A $20 Trillion Carbon Bubble</a:t>
            </a:r>
          </a:p>
          <a:p>
            <a:r>
              <a:rPr lang="en-US" sz="4400" b="1" dirty="0"/>
              <a:t>$1-4 Trillion in oil/gas stranded assets</a:t>
            </a:r>
          </a:p>
          <a:p>
            <a:r>
              <a:rPr lang="en-US" sz="4400" b="1" dirty="0"/>
              <a:t>$1 Trillion in stranded real estate assets in the US alone</a:t>
            </a:r>
          </a:p>
        </p:txBody>
      </p:sp>
      <p:pic>
        <p:nvPicPr>
          <p:cNvPr id="5" name="Picture 3" descr="logo_leaf_only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80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mage result for global warming data visualization"/>
          <p:cNvSpPr>
            <a:spLocks noChangeAspect="1" noChangeArrowheads="1"/>
          </p:cNvSpPr>
          <p:nvPr/>
        </p:nvSpPr>
        <p:spPr bwMode="auto">
          <a:xfrm>
            <a:off x="0" y="0"/>
            <a:ext cx="5362575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8A3E1-82A1-EC40-9B5E-339016055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3" y="0"/>
            <a:ext cx="6441733" cy="6858000"/>
          </a:xfrm>
          <a:prstGeom prst="rect">
            <a:avLst/>
          </a:prstGeom>
        </p:spPr>
      </p:pic>
      <p:pic>
        <p:nvPicPr>
          <p:cNvPr id="4" name="Picture 3" descr="logo_leaf_only-01">
            <a:extLst>
              <a:ext uri="{FF2B5EF4-FFF2-40B4-BE49-F238E27FC236}">
                <a16:creationId xmlns:a16="http://schemas.microsoft.com/office/drawing/2014/main" id="{A5A03089-50AB-E746-8AC5-3F525357E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2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ge result for global warming data visualization"/>
          <p:cNvSpPr>
            <a:spLocks noChangeAspect="1" noChangeArrowheads="1"/>
          </p:cNvSpPr>
          <p:nvPr/>
        </p:nvSpPr>
        <p:spPr bwMode="auto">
          <a:xfrm>
            <a:off x="685800" y="1447800"/>
            <a:ext cx="7010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63377-AEF3-B94A-A02B-2FB23672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24" y="0"/>
            <a:ext cx="6506551" cy="6858000"/>
          </a:xfrm>
          <a:prstGeom prst="rect">
            <a:avLst/>
          </a:prstGeom>
        </p:spPr>
      </p:pic>
      <p:pic>
        <p:nvPicPr>
          <p:cNvPr id="4" name="Picture 3" descr="logo_leaf_only-01">
            <a:extLst>
              <a:ext uri="{FF2B5EF4-FFF2-40B4-BE49-F238E27FC236}">
                <a16:creationId xmlns:a16="http://schemas.microsoft.com/office/drawing/2014/main" id="{D7AFA4BF-0226-F34A-9B1D-80554E150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4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mage result for global warming data visualization"/>
          <p:cNvSpPr>
            <a:spLocks noChangeAspect="1" noChangeArrowheads="1"/>
          </p:cNvSpPr>
          <p:nvPr/>
        </p:nvSpPr>
        <p:spPr bwMode="auto">
          <a:xfrm>
            <a:off x="0" y="0"/>
            <a:ext cx="5362575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1467582"/>
            <a:ext cx="9131300" cy="54177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Atmospheric CO2 Concentration (ppm) as of March 2018</a:t>
            </a:r>
          </a:p>
        </p:txBody>
      </p:sp>
      <p:pic>
        <p:nvPicPr>
          <p:cNvPr id="6" name="Picture 3" descr="logo_leaf_only-01">
            <a:extLst>
              <a:ext uri="{FF2B5EF4-FFF2-40B4-BE49-F238E27FC236}">
                <a16:creationId xmlns:a16="http://schemas.microsoft.com/office/drawing/2014/main" id="{A03D8ABF-654B-884F-923D-A1EE9DB9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62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www.unep.org/dewa/vitalwater/jpg/0222-waterstress-overuse-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685800"/>
            <a:ext cx="11537200" cy="633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49F88F-DC95-FC40-86FD-3C64A551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Water Stress Indicator</a:t>
            </a:r>
            <a:endParaRPr lang="en-US" altLang="en-US" sz="3600" dirty="0">
              <a:solidFill>
                <a:srgbClr val="598250"/>
              </a:solidFill>
              <a:ea typeface="ＭＳ Ｐゴシック" charset="-128"/>
            </a:endParaRPr>
          </a:p>
        </p:txBody>
      </p:sp>
      <p:pic>
        <p:nvPicPr>
          <p:cNvPr id="5" name="Picture 3" descr="logo_leaf_only-01">
            <a:extLst>
              <a:ext uri="{FF2B5EF4-FFF2-40B4-BE49-F238E27FC236}">
                <a16:creationId xmlns:a16="http://schemas.microsoft.com/office/drawing/2014/main" id="{9C905750-7C3A-D140-91BE-01C1C3A6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8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49F88F-DC95-FC40-86FD-3C64A551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Water Stress Indicator in 2040</a:t>
            </a:r>
            <a:endParaRPr lang="en-US" altLang="en-US" sz="3600" dirty="0">
              <a:solidFill>
                <a:srgbClr val="598250"/>
              </a:solidFill>
              <a:ea typeface="ＭＳ Ｐゴシック" charset="-128"/>
            </a:endParaRPr>
          </a:p>
        </p:txBody>
      </p:sp>
      <p:pic>
        <p:nvPicPr>
          <p:cNvPr id="5" name="Picture 3" descr="logo_leaf_only-01">
            <a:extLst>
              <a:ext uri="{FF2B5EF4-FFF2-40B4-BE49-F238E27FC236}">
                <a16:creationId xmlns:a16="http://schemas.microsoft.com/office/drawing/2014/main" id="{9C905750-7C3A-D140-91BE-01C1C3A6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5E3AF2-46FA-6643-B53D-3AF8EE99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8" y="657558"/>
            <a:ext cx="8151802" cy="60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49F88F-DC95-FC40-86FD-3C64A551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The Guardian</a:t>
            </a:r>
            <a:endParaRPr lang="en-US" altLang="en-US" sz="3600" dirty="0">
              <a:solidFill>
                <a:srgbClr val="598250"/>
              </a:solidFill>
              <a:ea typeface="ＭＳ Ｐゴシック" charset="-128"/>
            </a:endParaRPr>
          </a:p>
        </p:txBody>
      </p:sp>
      <p:pic>
        <p:nvPicPr>
          <p:cNvPr id="5" name="Picture 3" descr="logo_leaf_only-01">
            <a:extLst>
              <a:ext uri="{FF2B5EF4-FFF2-40B4-BE49-F238E27FC236}">
                <a16:creationId xmlns:a16="http://schemas.microsoft.com/office/drawing/2014/main" id="{9C905750-7C3A-D140-91BE-01C1C3A6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9415D-021B-624D-8E2D-981A5472C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" y="618572"/>
            <a:ext cx="8629454" cy="63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30248</TotalTime>
  <Words>232</Words>
  <Application>Microsoft Macintosh PowerPoint</Application>
  <PresentationFormat>On-screen Show (4:3)</PresentationFormat>
  <Paragraphs>35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ＭＳ Ｐゴシック</vt:lpstr>
      <vt:lpstr>Arial</vt:lpstr>
      <vt:lpstr>Calibri</vt:lpstr>
      <vt:lpstr>Office Theme</vt:lpstr>
      <vt:lpstr>A Climate Minsky Moment:  Carbon Bubble &amp; Stranded Assets</vt:lpstr>
      <vt:lpstr>The Minsky Moment</vt:lpstr>
      <vt:lpstr>The Carbon Bubble &amp; Stranded Assets</vt:lpstr>
      <vt:lpstr>PowerPoint Presentation</vt:lpstr>
      <vt:lpstr>PowerPoint Presentation</vt:lpstr>
      <vt:lpstr>Atmospheric CO2 Concentration (ppm) as of March 2018</vt:lpstr>
      <vt:lpstr>Water Stress Indicator</vt:lpstr>
      <vt:lpstr>Water Stress Indicator in 2040</vt:lpstr>
      <vt:lpstr>The Guardian</vt:lpstr>
      <vt:lpstr>PowerPoint Presentation</vt:lpstr>
      <vt:lpstr>Unburnable Carbon #KeepItInTheGround</vt:lpstr>
      <vt:lpstr>Avoiding a Climate Minsky Moment </vt:lpstr>
    </vt:vector>
  </TitlesOfParts>
  <Company>Denison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Solidarity, Corruption, and Revolution in Tunisia: The Political Economy of Neoliberalism</dc:title>
  <dc:creator/>
  <cp:lastModifiedBy>Microsoft Office User</cp:lastModifiedBy>
  <cp:revision>556</cp:revision>
  <cp:lastPrinted>2013-02-18T20:26:52Z</cp:lastPrinted>
  <dcterms:created xsi:type="dcterms:W3CDTF">2010-11-10T01:20:36Z</dcterms:created>
  <dcterms:modified xsi:type="dcterms:W3CDTF">2020-05-26T08:34:16Z</dcterms:modified>
</cp:coreProperties>
</file>